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ink/ink2.xml" ContentType="application/inkml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12" r:id="rId1"/>
  </p:sldMasterIdLst>
  <p:notesMasterIdLst>
    <p:notesMasterId r:id="rId25"/>
  </p:notesMasterIdLst>
  <p:sldIdLst>
    <p:sldId id="256" r:id="rId2"/>
    <p:sldId id="257" r:id="rId3"/>
    <p:sldId id="261" r:id="rId4"/>
    <p:sldId id="267" r:id="rId5"/>
    <p:sldId id="273" r:id="rId6"/>
    <p:sldId id="274" r:id="rId7"/>
    <p:sldId id="283" r:id="rId8"/>
    <p:sldId id="280" r:id="rId9"/>
    <p:sldId id="266" r:id="rId10"/>
    <p:sldId id="281" r:id="rId11"/>
    <p:sldId id="272" r:id="rId12"/>
    <p:sldId id="279" r:id="rId13"/>
    <p:sldId id="268" r:id="rId14"/>
    <p:sldId id="271" r:id="rId15"/>
    <p:sldId id="282" r:id="rId16"/>
    <p:sldId id="263" r:id="rId17"/>
    <p:sldId id="258" r:id="rId18"/>
    <p:sldId id="284" r:id="rId19"/>
    <p:sldId id="260" r:id="rId20"/>
    <p:sldId id="269" r:id="rId21"/>
    <p:sldId id="265" r:id="rId22"/>
    <p:sldId id="276" r:id="rId23"/>
    <p:sldId id="278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7B4"/>
    <a:srgbClr val="4993CF"/>
    <a:srgbClr val="6562AC"/>
    <a:srgbClr val="F5C254"/>
    <a:srgbClr val="67B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D1D7A0-1850-41DA-A318-5E8D1E42DAAD}" v="1" dt="2021-02-17T00:27:36.7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da Simpson" userId="982601ff-527a-469d-b9ba-a920eacdc8ca" providerId="ADAL" clId="{19D1D7A0-1850-41DA-A318-5E8D1E42DAAD}"/>
    <pc:docChg chg="custSel addSld delSld modSld sldOrd">
      <pc:chgData name="Romanda Simpson" userId="982601ff-527a-469d-b9ba-a920eacdc8ca" providerId="ADAL" clId="{19D1D7A0-1850-41DA-A318-5E8D1E42DAAD}" dt="2021-02-17T02:52:24.457" v="83" actId="27636"/>
      <pc:docMkLst>
        <pc:docMk/>
      </pc:docMkLst>
      <pc:sldChg chg="addSp modSp mod">
        <pc:chgData name="Romanda Simpson" userId="982601ff-527a-469d-b9ba-a920eacdc8ca" providerId="ADAL" clId="{19D1D7A0-1850-41DA-A318-5E8D1E42DAAD}" dt="2021-02-17T00:33:41.587" v="75" actId="1076"/>
        <pc:sldMkLst>
          <pc:docMk/>
          <pc:sldMk cId="3306039437" sldId="256"/>
        </pc:sldMkLst>
        <pc:spChg chg="add mod">
          <ac:chgData name="Romanda Simpson" userId="982601ff-527a-469d-b9ba-a920eacdc8ca" providerId="ADAL" clId="{19D1D7A0-1850-41DA-A318-5E8D1E42DAAD}" dt="2021-02-17T00:33:41.587" v="75" actId="1076"/>
          <ac:spMkLst>
            <pc:docMk/>
            <pc:sldMk cId="3306039437" sldId="256"/>
            <ac:spMk id="3" creationId="{8D10D17C-C4FE-43A0-B51C-028D48DED72A}"/>
          </ac:spMkLst>
        </pc:spChg>
      </pc:sldChg>
      <pc:sldChg chg="modSp mod">
        <pc:chgData name="Romanda Simpson" userId="982601ff-527a-469d-b9ba-a920eacdc8ca" providerId="ADAL" clId="{19D1D7A0-1850-41DA-A318-5E8D1E42DAAD}" dt="2021-02-17T02:52:24.457" v="83" actId="27636"/>
        <pc:sldMkLst>
          <pc:docMk/>
          <pc:sldMk cId="712435742" sldId="267"/>
        </pc:sldMkLst>
        <pc:spChg chg="mod">
          <ac:chgData name="Romanda Simpson" userId="982601ff-527a-469d-b9ba-a920eacdc8ca" providerId="ADAL" clId="{19D1D7A0-1850-41DA-A318-5E8D1E42DAAD}" dt="2021-02-17T02:52:24.457" v="83" actId="27636"/>
          <ac:spMkLst>
            <pc:docMk/>
            <pc:sldMk cId="712435742" sldId="267"/>
            <ac:spMk id="4" creationId="{96F1BB88-14D0-4267-9B8A-B3AD9A92CE19}"/>
          </ac:spMkLst>
        </pc:spChg>
      </pc:sldChg>
      <pc:sldChg chg="del">
        <pc:chgData name="Romanda Simpson" userId="982601ff-527a-469d-b9ba-a920eacdc8ca" providerId="ADAL" clId="{19D1D7A0-1850-41DA-A318-5E8D1E42DAAD}" dt="2021-02-17T00:28:53.141" v="21" actId="47"/>
        <pc:sldMkLst>
          <pc:docMk/>
          <pc:sldMk cId="2314184999" sldId="275"/>
        </pc:sldMkLst>
      </pc:sldChg>
      <pc:sldChg chg="del">
        <pc:chgData name="Romanda Simpson" userId="982601ff-527a-469d-b9ba-a920eacdc8ca" providerId="ADAL" clId="{19D1D7A0-1850-41DA-A318-5E8D1E42DAAD}" dt="2021-02-17T00:25:10.798" v="0" actId="47"/>
        <pc:sldMkLst>
          <pc:docMk/>
          <pc:sldMk cId="1069824703" sldId="277"/>
        </pc:sldMkLst>
      </pc:sldChg>
      <pc:sldChg chg="addSp delSp modSp add del mod ord">
        <pc:chgData name="Romanda Simpson" userId="982601ff-527a-469d-b9ba-a920eacdc8ca" providerId="ADAL" clId="{19D1D7A0-1850-41DA-A318-5E8D1E42DAAD}" dt="2021-02-17T00:35:06.695" v="76" actId="47"/>
        <pc:sldMkLst>
          <pc:docMk/>
          <pc:sldMk cId="2302657200" sldId="285"/>
        </pc:sldMkLst>
        <pc:spChg chg="mod">
          <ac:chgData name="Romanda Simpson" userId="982601ff-527a-469d-b9ba-a920eacdc8ca" providerId="ADAL" clId="{19D1D7A0-1850-41DA-A318-5E8D1E42DAAD}" dt="2021-02-17T00:28:33.668" v="20" actId="255"/>
          <ac:spMkLst>
            <pc:docMk/>
            <pc:sldMk cId="2302657200" sldId="285"/>
            <ac:spMk id="2" creationId="{D806D43C-ECBA-49D4-B1F0-1BB6239B5565}"/>
          </ac:spMkLst>
        </pc:spChg>
        <pc:spChg chg="del">
          <ac:chgData name="Romanda Simpson" userId="982601ff-527a-469d-b9ba-a920eacdc8ca" providerId="ADAL" clId="{19D1D7A0-1850-41DA-A318-5E8D1E42DAAD}" dt="2021-02-17T00:25:35.046" v="4" actId="478"/>
          <ac:spMkLst>
            <pc:docMk/>
            <pc:sldMk cId="2302657200" sldId="285"/>
            <ac:spMk id="5" creationId="{D5764B22-6104-4A95-953A-27E796D6C5B2}"/>
          </ac:spMkLst>
        </pc:spChg>
        <pc:picChg chg="mod">
          <ac:chgData name="Romanda Simpson" userId="982601ff-527a-469d-b9ba-a920eacdc8ca" providerId="ADAL" clId="{19D1D7A0-1850-41DA-A318-5E8D1E42DAAD}" dt="2021-02-17T00:27:52.999" v="11" actId="1076"/>
          <ac:picMkLst>
            <pc:docMk/>
            <pc:sldMk cId="2302657200" sldId="285"/>
            <ac:picMk id="4" creationId="{9D9943FA-5E52-46B6-8F8C-402827B312C1}"/>
          </ac:picMkLst>
        </pc:picChg>
        <pc:picChg chg="add mod">
          <ac:chgData name="Romanda Simpson" userId="982601ff-527a-469d-b9ba-a920eacdc8ca" providerId="ADAL" clId="{19D1D7A0-1850-41DA-A318-5E8D1E42DAAD}" dt="2021-02-17T00:28:24.359" v="19" actId="1076"/>
          <ac:picMkLst>
            <pc:docMk/>
            <pc:sldMk cId="2302657200" sldId="285"/>
            <ac:picMk id="7" creationId="{9B43073F-F90C-488D-9BDF-3230032AA139}"/>
          </ac:picMkLst>
        </pc:picChg>
      </pc:sldChg>
      <pc:sldChg chg="del">
        <pc:chgData name="Romanda Simpson" userId="982601ff-527a-469d-b9ba-a920eacdc8ca" providerId="ADAL" clId="{19D1D7A0-1850-41DA-A318-5E8D1E42DAAD}" dt="2021-02-17T00:25:10.798" v="0" actId="47"/>
        <pc:sldMkLst>
          <pc:docMk/>
          <pc:sldMk cId="2413686967" sldId="28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GSERV\common\Marketing%20Clients\Ketchikan%20Wellness%20Coalition\Data\Ketchikan%202020%20Data%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84138442169138"/>
          <c:y val="5.9380540949974359E-2"/>
          <c:w val="0.88915861557830866"/>
          <c:h val="0.739242017525312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Ketchikan</c:v>
                </c:pt>
              </c:strCache>
            </c:strRef>
          </c:tx>
          <c:spPr>
            <a:solidFill>
              <a:srgbClr val="5C5CB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White</c:v>
                </c:pt>
                <c:pt idx="1">
                  <c:v>Black or African American</c:v>
                </c:pt>
                <c:pt idx="2">
                  <c:v>Hispanic or Latino</c:v>
                </c:pt>
                <c:pt idx="3">
                  <c:v>American Indian/Alaska Native </c:v>
                </c:pt>
                <c:pt idx="4">
                  <c:v>Asian</c:v>
                </c:pt>
                <c:pt idx="5">
                  <c:v>Other 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9.6000000000000002E-2</c:v>
                </c:pt>
                <c:pt idx="1">
                  <c:v>0.314</c:v>
                </c:pt>
                <c:pt idx="2">
                  <c:v>0.17199999999999999</c:v>
                </c:pt>
                <c:pt idx="3">
                  <c:v>0.27600000000000002</c:v>
                </c:pt>
                <c:pt idx="4">
                  <c:v>1.7999999999999999E-2</c:v>
                </c:pt>
                <c:pt idx="5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0-45CE-AF73-6DF597CE5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Ketchikan Gateway Borough</c:v>
                </c:pt>
              </c:strCache>
            </c:strRef>
          </c:tx>
          <c:spPr>
            <a:solidFill>
              <a:srgbClr val="50DC7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White</c:v>
                </c:pt>
                <c:pt idx="1">
                  <c:v>Black or African American</c:v>
                </c:pt>
                <c:pt idx="2">
                  <c:v>Hispanic or Latino</c:v>
                </c:pt>
                <c:pt idx="3">
                  <c:v>American Indian/Alaska Native </c:v>
                </c:pt>
                <c:pt idx="4">
                  <c:v>Asian</c:v>
                </c:pt>
                <c:pt idx="5">
                  <c:v>Other 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8.1000000000000003E-2</c:v>
                </c:pt>
                <c:pt idx="1">
                  <c:v>0.30499999999999999</c:v>
                </c:pt>
                <c:pt idx="2">
                  <c:v>0.14499999999999999</c:v>
                </c:pt>
                <c:pt idx="3">
                  <c:v>0.224</c:v>
                </c:pt>
                <c:pt idx="4">
                  <c:v>1.7999999999999999E-2</c:v>
                </c:pt>
                <c:pt idx="5">
                  <c:v>9.8000000000000004E-2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80-45CE-AF73-6DF597CE5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Metlakatla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White</c:v>
                </c:pt>
                <c:pt idx="1">
                  <c:v>Black or African American</c:v>
                </c:pt>
                <c:pt idx="2">
                  <c:v>Hispanic or Latino</c:v>
                </c:pt>
                <c:pt idx="3">
                  <c:v>American Indian/Alaska Native </c:v>
                </c:pt>
                <c:pt idx="4">
                  <c:v>Asian</c:v>
                </c:pt>
                <c:pt idx="5">
                  <c:v>Other 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 formatCode="0.0%">
                  <c:v>7.9000000000000001E-2</c:v>
                </c:pt>
                <c:pt idx="2" formatCode="0.0%">
                  <c:v>0.13800000000000001</c:v>
                </c:pt>
                <c:pt idx="3" formatCode="0.0%">
                  <c:v>0.17199999999999999</c:v>
                </c:pt>
                <c:pt idx="4" formatCode="0.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80-45CE-AF73-6DF597CE5C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Southeast Alaska 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White</c:v>
                </c:pt>
                <c:pt idx="1">
                  <c:v>Black or African American</c:v>
                </c:pt>
                <c:pt idx="2">
                  <c:v>Hispanic or Latino</c:v>
                </c:pt>
                <c:pt idx="3">
                  <c:v>American Indian/Alaska Native </c:v>
                </c:pt>
                <c:pt idx="4">
                  <c:v>Asian</c:v>
                </c:pt>
                <c:pt idx="5">
                  <c:v>Other </c:v>
                </c:pt>
              </c:strCache>
            </c:strRef>
          </c:cat>
          <c:val>
            <c:numRef>
              <c:f>Sheet1!$E$2:$E$7</c:f>
              <c:numCache>
                <c:formatCode>0.0%</c:formatCode>
                <c:ptCount val="6"/>
                <c:pt idx="0">
                  <c:v>4.8000000000000001E-2</c:v>
                </c:pt>
                <c:pt idx="1">
                  <c:v>0.24399999999999999</c:v>
                </c:pt>
                <c:pt idx="2">
                  <c:v>0.12</c:v>
                </c:pt>
                <c:pt idx="3">
                  <c:v>0.224</c:v>
                </c:pt>
                <c:pt idx="4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80-45CE-AF73-6DF597CE5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460248"/>
        <c:axId val="335583496"/>
      </c:barChart>
      <c:catAx>
        <c:axId val="27646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83496"/>
        <c:crosses val="autoZero"/>
        <c:auto val="1"/>
        <c:lblAlgn val="ctr"/>
        <c:lblOffset val="100"/>
        <c:noMultiLvlLbl val="0"/>
      </c:catAx>
      <c:valAx>
        <c:axId val="33558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6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Sheet2!$B$35</c:f>
              <c:strCache>
                <c:ptCount val="1"/>
                <c:pt idx="0">
                  <c:v>Ketchikan</c:v>
                </c:pt>
              </c:strCache>
            </c:strRef>
          </c:tx>
          <c:spPr>
            <a:solidFill>
              <a:srgbClr val="6562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Sheet2!$A$36:$A$38</c:f>
              <c:numCache>
                <c:formatCode>General</c:formatCode>
                <c:ptCount val="3"/>
                <c:pt idx="0">
                  <c:v>2013</c:v>
                </c:pt>
                <c:pt idx="1">
                  <c:v>2015</c:v>
                </c:pt>
                <c:pt idx="2">
                  <c:v>2019</c:v>
                </c:pt>
              </c:numCache>
            </c:numRef>
          </c:cat>
          <c:val>
            <c:numRef>
              <c:f>Sheet2!$B$36:$B$38</c:f>
              <c:numCache>
                <c:formatCode>0.0%</c:formatCode>
                <c:ptCount val="3"/>
                <c:pt idx="0">
                  <c:v>0.25700000000000001</c:v>
                </c:pt>
                <c:pt idx="1">
                  <c:v>0.114</c:v>
                </c:pt>
                <c:pt idx="2">
                  <c:v>0.128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4C-48D4-894C-EDFD281AFE90}"/>
            </c:ext>
          </c:extLst>
        </c:ser>
        <c:ser>
          <c:idx val="1"/>
          <c:order val="1"/>
          <c:tx>
            <c:strRef>
              <c:f>Sheet2!$C$35</c:f>
              <c:strCache>
                <c:ptCount val="1"/>
                <c:pt idx="0">
                  <c:v>Alaska </c:v>
                </c:pt>
              </c:strCache>
            </c:strRef>
          </c:tx>
          <c:spPr>
            <a:solidFill>
              <a:srgbClr val="60B7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Sheet2!$A$36:$A$38</c:f>
              <c:numCache>
                <c:formatCode>General</c:formatCode>
                <c:ptCount val="3"/>
                <c:pt idx="0">
                  <c:v>2013</c:v>
                </c:pt>
                <c:pt idx="1">
                  <c:v>2015</c:v>
                </c:pt>
                <c:pt idx="2">
                  <c:v>2019</c:v>
                </c:pt>
              </c:numCache>
            </c:numRef>
          </c:cat>
          <c:val>
            <c:numRef>
              <c:f>Sheet2!$C$36:$C$38</c:f>
              <c:numCache>
                <c:formatCode>0.0%</c:formatCode>
                <c:ptCount val="3"/>
                <c:pt idx="0">
                  <c:v>0.127</c:v>
                </c:pt>
                <c:pt idx="1">
                  <c:v>0.124</c:v>
                </c:pt>
                <c:pt idx="2">
                  <c:v>0.124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4C-48D4-894C-EDFD281AF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220264"/>
        <c:axId val="62211080"/>
      </c:barChart>
      <c:catAx>
        <c:axId val="6222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11080"/>
        <c:crosses val="autoZero"/>
        <c:auto val="1"/>
        <c:lblAlgn val="ctr"/>
        <c:lblOffset val="100"/>
        <c:noMultiLvlLbl val="0"/>
      </c:catAx>
      <c:valAx>
        <c:axId val="6221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2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Sheet2!$B$44</c:f>
              <c:strCache>
                <c:ptCount val="1"/>
                <c:pt idx="0">
                  <c:v>Ketchikan</c:v>
                </c:pt>
              </c:strCache>
            </c:strRef>
          </c:tx>
          <c:spPr>
            <a:solidFill>
              <a:srgbClr val="6562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Sheet2!$A$45:$A$48</c:f>
              <c:numCache>
                <c:formatCode>General</c:formatCode>
                <c:ptCount val="4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</c:numCache>
            </c:numRef>
          </c:cat>
          <c:val>
            <c:numRef>
              <c:f>Sheet2!$B$45:$B$48</c:f>
              <c:numCache>
                <c:formatCode>0.0%</c:formatCode>
                <c:ptCount val="4"/>
                <c:pt idx="0">
                  <c:v>0.31</c:v>
                </c:pt>
                <c:pt idx="1">
                  <c:v>0.188</c:v>
                </c:pt>
                <c:pt idx="3">
                  <c:v>9.4E-2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6D-4765-A5B4-ACCBD5620A9A}"/>
            </c:ext>
          </c:extLst>
        </c:ser>
        <c:ser>
          <c:idx val="1"/>
          <c:order val="1"/>
          <c:tx>
            <c:strRef>
              <c:f>Sheet2!$C$44</c:f>
              <c:strCache>
                <c:ptCount val="1"/>
                <c:pt idx="0">
                  <c:v>Alaska </c:v>
                </c:pt>
              </c:strCache>
            </c:strRef>
          </c:tx>
          <c:spPr>
            <a:solidFill>
              <a:srgbClr val="60B7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Sheet2!$A$45:$A$48</c:f>
              <c:numCache>
                <c:formatCode>General</c:formatCode>
                <c:ptCount val="4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</c:numCache>
            </c:numRef>
          </c:cat>
          <c:val>
            <c:numRef>
              <c:f>Sheet2!$C$45:$C$48</c:f>
              <c:numCache>
                <c:formatCode>General</c:formatCode>
                <c:ptCount val="4"/>
                <c:pt idx="2" formatCode="0.0%">
                  <c:v>0.15</c:v>
                </c:pt>
                <c:pt idx="3" formatCode="0.0%">
                  <c:v>0.151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6D-4765-A5B4-ACCBD5620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6147640"/>
        <c:axId val="886148296"/>
      </c:barChart>
      <c:catAx>
        <c:axId val="88614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6148296"/>
        <c:crosses val="autoZero"/>
        <c:auto val="1"/>
        <c:lblAlgn val="ctr"/>
        <c:lblOffset val="100"/>
        <c:noMultiLvlLbl val="0"/>
      </c:catAx>
      <c:valAx>
        <c:axId val="88614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614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Sheet2!$B$51</c:f>
              <c:strCache>
                <c:ptCount val="1"/>
                <c:pt idx="0">
                  <c:v>Ketchikan</c:v>
                </c:pt>
              </c:strCache>
            </c:strRef>
          </c:tx>
          <c:spPr>
            <a:solidFill>
              <a:srgbClr val="6562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Sheet2!$A$52:$A$55</c:f>
              <c:numCache>
                <c:formatCode>General</c:formatCode>
                <c:ptCount val="4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</c:numCache>
            </c:numRef>
          </c:cat>
          <c:val>
            <c:numRef>
              <c:f>Sheet2!$B$52:$B$55</c:f>
              <c:numCache>
                <c:formatCode>0.0%</c:formatCode>
                <c:ptCount val="4"/>
                <c:pt idx="0">
                  <c:v>0.14000000000000001</c:v>
                </c:pt>
                <c:pt idx="1">
                  <c:v>2.5999999999999999E-2</c:v>
                </c:pt>
                <c:pt idx="2">
                  <c:v>7.0000000000000007E-2</c:v>
                </c:pt>
                <c:pt idx="3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B-47AA-B951-718263B3F68F}"/>
            </c:ext>
          </c:extLst>
        </c:ser>
        <c:ser>
          <c:idx val="1"/>
          <c:order val="1"/>
          <c:tx>
            <c:strRef>
              <c:f>Sheet2!$C$51</c:f>
              <c:strCache>
                <c:ptCount val="1"/>
                <c:pt idx="0">
                  <c:v>Alaska </c:v>
                </c:pt>
              </c:strCache>
            </c:strRef>
          </c:tx>
          <c:spPr>
            <a:solidFill>
              <a:srgbClr val="60B7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Sheet2!$A$52:$A$55</c:f>
              <c:numCache>
                <c:formatCode>General</c:formatCode>
                <c:ptCount val="4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</c:numCache>
            </c:numRef>
          </c:cat>
          <c:val>
            <c:numRef>
              <c:f>Sheet2!$C$52:$C$55</c:f>
              <c:numCache>
                <c:formatCode>0.0%</c:formatCode>
                <c:ptCount val="4"/>
                <c:pt idx="0">
                  <c:v>2.1999999999999999E-2</c:v>
                </c:pt>
                <c:pt idx="1">
                  <c:v>2.1999999999999999E-2</c:v>
                </c:pt>
                <c:pt idx="2">
                  <c:v>2.1999999999999999E-2</c:v>
                </c:pt>
                <c:pt idx="3">
                  <c:v>2.4E-2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5B-47AA-B951-718263B3F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3867040"/>
        <c:axId val="593864416"/>
      </c:barChart>
      <c:catAx>
        <c:axId val="5938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864416"/>
        <c:crosses val="autoZero"/>
        <c:auto val="1"/>
        <c:lblAlgn val="ctr"/>
        <c:lblOffset val="100"/>
        <c:noMultiLvlLbl val="0"/>
      </c:catAx>
      <c:valAx>
        <c:axId val="59386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8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Sheet2!$A$29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6562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Sheet2!$B$28:$C$28</c:f>
              <c:strCache>
                <c:ptCount val="2"/>
                <c:pt idx="0">
                  <c:v>Ketchikan</c:v>
                </c:pt>
                <c:pt idx="1">
                  <c:v>Alaska </c:v>
                </c:pt>
              </c:strCache>
            </c:strRef>
          </c:cat>
          <c:val>
            <c:numRef>
              <c:f>Sheet2!$B$29:$C$29</c:f>
              <c:numCache>
                <c:formatCode>0.0%</c:formatCode>
                <c:ptCount val="2"/>
                <c:pt idx="0">
                  <c:v>3.6999999999999998E-2</c:v>
                </c:pt>
                <c:pt idx="1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00-4AB8-BBC4-BF3A744F77F6}"/>
            </c:ext>
          </c:extLst>
        </c:ser>
        <c:ser>
          <c:idx val="1"/>
          <c:order val="1"/>
          <c:tx>
            <c:strRef>
              <c:f>Sheet2!$A$30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60B7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Sheet2!$B$28:$C$28</c:f>
              <c:strCache>
                <c:ptCount val="2"/>
                <c:pt idx="0">
                  <c:v>Ketchikan</c:v>
                </c:pt>
                <c:pt idx="1">
                  <c:v>Alaska </c:v>
                </c:pt>
              </c:strCache>
            </c:strRef>
          </c:cat>
          <c:val>
            <c:numRef>
              <c:f>Sheet2!$B$30:$C$30</c:f>
              <c:numCache>
                <c:formatCode>0.0%</c:formatCode>
                <c:ptCount val="2"/>
                <c:pt idx="0">
                  <c:v>1.9E-2</c:v>
                </c:pt>
                <c:pt idx="1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00-4AB8-BBC4-BF3A744F7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9407376"/>
        <c:axId val="889401472"/>
      </c:barChart>
      <c:catAx>
        <c:axId val="88940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401472"/>
        <c:crosses val="autoZero"/>
        <c:auto val="1"/>
        <c:lblAlgn val="ctr"/>
        <c:lblOffset val="100"/>
        <c:noMultiLvlLbl val="0"/>
      </c:catAx>
      <c:valAx>
        <c:axId val="88940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40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Sheet2!$B$73</c:f>
              <c:strCache>
                <c:ptCount val="1"/>
                <c:pt idx="0">
                  <c:v>Ketchikan</c:v>
                </c:pt>
              </c:strCache>
            </c:strRef>
          </c:tx>
          <c:spPr>
            <a:solidFill>
              <a:srgbClr val="6562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Sheet2!$A$74:$A$77</c:f>
              <c:numCache>
                <c:formatCode>General</c:formatCode>
                <c:ptCount val="4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</c:numCache>
            </c:numRef>
          </c:cat>
          <c:val>
            <c:numRef>
              <c:f>Sheet2!$B$74:$B$77</c:f>
              <c:numCache>
                <c:formatCode>0.0%</c:formatCode>
                <c:ptCount val="4"/>
                <c:pt idx="0">
                  <c:v>7.1999999999999995E-2</c:v>
                </c:pt>
                <c:pt idx="1">
                  <c:v>0.10299999999999999</c:v>
                </c:pt>
                <c:pt idx="2">
                  <c:v>0.10100000000000001</c:v>
                </c:pt>
                <c:pt idx="3">
                  <c:v>0.11899999999999999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4-4241-ADBD-A019D9B84310}"/>
            </c:ext>
          </c:extLst>
        </c:ser>
        <c:ser>
          <c:idx val="1"/>
          <c:order val="1"/>
          <c:tx>
            <c:strRef>
              <c:f>Sheet2!$C$73</c:f>
              <c:strCache>
                <c:ptCount val="1"/>
                <c:pt idx="0">
                  <c:v>Alaska </c:v>
                </c:pt>
              </c:strCache>
            </c:strRef>
          </c:tx>
          <c:spPr>
            <a:solidFill>
              <a:srgbClr val="60B7B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Sheet2!$A$74:$A$77</c:f>
              <c:numCache>
                <c:formatCode>General</c:formatCode>
                <c:ptCount val="4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</c:numCache>
            </c:numRef>
          </c:cat>
          <c:val>
            <c:numRef>
              <c:f>Sheet2!$C$74:$C$77</c:f>
              <c:numCache>
                <c:formatCode>0.0%</c:formatCode>
                <c:ptCount val="4"/>
                <c:pt idx="0">
                  <c:v>8.4000000000000005E-2</c:v>
                </c:pt>
                <c:pt idx="1">
                  <c:v>0.107</c:v>
                </c:pt>
                <c:pt idx="2">
                  <c:v>0.121</c:v>
                </c:pt>
                <c:pt idx="3">
                  <c:v>0.19700000000000001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C4-4241-ADBD-A019D9B84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3892408"/>
        <c:axId val="1093894704"/>
      </c:barChart>
      <c:catAx>
        <c:axId val="109389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3894704"/>
        <c:crosses val="autoZero"/>
        <c:auto val="1"/>
        <c:lblAlgn val="ctr"/>
        <c:lblOffset val="100"/>
        <c:noMultiLvlLbl val="0"/>
      </c:catAx>
      <c:valAx>
        <c:axId val="109389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389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190478-13F7-417E-A8EC-E9E3D139D073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03ED6B2-89BB-4ABB-A11A-B99B8C6DC4BE}">
      <dgm:prSet/>
      <dgm:spPr>
        <a:solidFill>
          <a:srgbClr val="4993CF"/>
        </a:solidFill>
      </dgm:spPr>
      <dgm:t>
        <a:bodyPr/>
        <a:lstStyle/>
        <a:p>
          <a:r>
            <a:rPr lang="en-US" b="0" i="0" baseline="0" dirty="0"/>
            <a:t>Access audit calls were made to 7 behavioral health organizations to identify new patient process, wait times, awareness of other services, and customer service.</a:t>
          </a:r>
          <a:endParaRPr lang="en-US" dirty="0"/>
        </a:p>
      </dgm:t>
    </dgm:pt>
    <dgm:pt modelId="{FF7422E5-9B4E-43F4-BAEE-349B7B7B273D}" type="parTrans" cxnId="{D82F067E-CCE0-4042-B2CE-CAF3809251E7}">
      <dgm:prSet/>
      <dgm:spPr/>
      <dgm:t>
        <a:bodyPr/>
        <a:lstStyle/>
        <a:p>
          <a:endParaRPr lang="en-US"/>
        </a:p>
      </dgm:t>
    </dgm:pt>
    <dgm:pt modelId="{0A66B06B-E573-4EA7-9D85-906045BCC191}" type="sibTrans" cxnId="{D82F067E-CCE0-4042-B2CE-CAF3809251E7}">
      <dgm:prSet/>
      <dgm:spPr/>
      <dgm:t>
        <a:bodyPr/>
        <a:lstStyle/>
        <a:p>
          <a:endParaRPr lang="en-US"/>
        </a:p>
      </dgm:t>
    </dgm:pt>
    <dgm:pt modelId="{0FE36E6D-BBCD-4EE3-9618-DF9B3B85DD1E}">
      <dgm:prSet/>
      <dgm:spPr/>
      <dgm:t>
        <a:bodyPr/>
        <a:lstStyle/>
        <a:p>
          <a:r>
            <a:rPr lang="en-US" b="0" i="0" baseline="0"/>
            <a:t>Key findings:</a:t>
          </a:r>
          <a:endParaRPr lang="en-US"/>
        </a:p>
      </dgm:t>
    </dgm:pt>
    <dgm:pt modelId="{68562227-7E31-4DB4-A212-6CE198CF5625}" type="parTrans" cxnId="{2030D63C-2BC4-4E05-A464-01E6B6F1FF38}">
      <dgm:prSet/>
      <dgm:spPr/>
      <dgm:t>
        <a:bodyPr/>
        <a:lstStyle/>
        <a:p>
          <a:endParaRPr lang="en-US"/>
        </a:p>
      </dgm:t>
    </dgm:pt>
    <dgm:pt modelId="{95BFDF21-2FF1-4938-992C-B8E12879500F}" type="sibTrans" cxnId="{2030D63C-2BC4-4E05-A464-01E6B6F1FF38}">
      <dgm:prSet/>
      <dgm:spPr/>
      <dgm:t>
        <a:bodyPr/>
        <a:lstStyle/>
        <a:p>
          <a:endParaRPr lang="en-US"/>
        </a:p>
      </dgm:t>
    </dgm:pt>
    <dgm:pt modelId="{9C6C5D67-8249-47B5-B55C-C52D855A722C}">
      <dgm:prSet/>
      <dgm:spPr/>
      <dgm:t>
        <a:bodyPr/>
        <a:lstStyle/>
        <a:p>
          <a:r>
            <a:rPr lang="en-US" b="0" i="0" baseline="0"/>
            <a:t>Average wait time was about two weeks for new patient appointments, but often longer for psychiatry services.</a:t>
          </a:r>
          <a:endParaRPr lang="en-US"/>
        </a:p>
      </dgm:t>
    </dgm:pt>
    <dgm:pt modelId="{6C10F84E-4727-4830-901F-1ED5923E3756}" type="parTrans" cxnId="{D2281E5E-8D90-4925-BDE1-49D939F0884A}">
      <dgm:prSet/>
      <dgm:spPr/>
      <dgm:t>
        <a:bodyPr/>
        <a:lstStyle/>
        <a:p>
          <a:endParaRPr lang="en-US"/>
        </a:p>
      </dgm:t>
    </dgm:pt>
    <dgm:pt modelId="{7D12AFD7-3174-4D5A-8B06-DD1563934866}" type="sibTrans" cxnId="{D2281E5E-8D90-4925-BDE1-49D939F0884A}">
      <dgm:prSet/>
      <dgm:spPr/>
      <dgm:t>
        <a:bodyPr/>
        <a:lstStyle/>
        <a:p>
          <a:endParaRPr lang="en-US"/>
        </a:p>
      </dgm:t>
    </dgm:pt>
    <dgm:pt modelId="{E2F9A83E-0403-4A68-843A-46BB025CA6EA}">
      <dgm:prSet/>
      <dgm:spPr/>
      <dgm:t>
        <a:bodyPr/>
        <a:lstStyle/>
        <a:p>
          <a:r>
            <a:rPr lang="en-US" b="0" i="0" baseline="0"/>
            <a:t>Most calls went to voicemail with no returned call.</a:t>
          </a:r>
          <a:endParaRPr lang="en-US"/>
        </a:p>
      </dgm:t>
    </dgm:pt>
    <dgm:pt modelId="{7847A7B3-E1E3-40D9-B1FB-9881990B49F4}" type="parTrans" cxnId="{84849CCC-C901-4C03-A46E-A0078B035C13}">
      <dgm:prSet/>
      <dgm:spPr/>
      <dgm:t>
        <a:bodyPr/>
        <a:lstStyle/>
        <a:p>
          <a:endParaRPr lang="en-US"/>
        </a:p>
      </dgm:t>
    </dgm:pt>
    <dgm:pt modelId="{F7603DF2-22BA-4804-A81C-32DA586E5BD0}" type="sibTrans" cxnId="{84849CCC-C901-4C03-A46E-A0078B035C13}">
      <dgm:prSet/>
      <dgm:spPr/>
      <dgm:t>
        <a:bodyPr/>
        <a:lstStyle/>
        <a:p>
          <a:endParaRPr lang="en-US"/>
        </a:p>
      </dgm:t>
    </dgm:pt>
    <dgm:pt modelId="{CDEB223E-37F1-44DF-AC6E-166AB20F5148}">
      <dgm:prSet/>
      <dgm:spPr/>
      <dgm:t>
        <a:bodyPr/>
        <a:lstStyle/>
        <a:p>
          <a:r>
            <a:rPr lang="en-US" b="0" i="0" baseline="0"/>
            <a:t>In conversation, people freely referred callers to other providers as needed. </a:t>
          </a:r>
          <a:endParaRPr lang="en-US"/>
        </a:p>
      </dgm:t>
    </dgm:pt>
    <dgm:pt modelId="{A0B0257A-021D-40FD-8B81-DA6A799CCA6A}" type="parTrans" cxnId="{646B3B35-0F1F-4AF2-A0B7-85696A750378}">
      <dgm:prSet/>
      <dgm:spPr/>
      <dgm:t>
        <a:bodyPr/>
        <a:lstStyle/>
        <a:p>
          <a:endParaRPr lang="en-US"/>
        </a:p>
      </dgm:t>
    </dgm:pt>
    <dgm:pt modelId="{72B74EC0-2F10-4CDC-A941-56E149F2BCF6}" type="sibTrans" cxnId="{646B3B35-0F1F-4AF2-A0B7-85696A750378}">
      <dgm:prSet/>
      <dgm:spPr/>
      <dgm:t>
        <a:bodyPr/>
        <a:lstStyle/>
        <a:p>
          <a:endParaRPr lang="en-US"/>
        </a:p>
      </dgm:t>
    </dgm:pt>
    <dgm:pt modelId="{C11DDCD6-E0A1-440B-AA2E-FD53F685FA70}" type="pres">
      <dgm:prSet presAssocID="{FA190478-13F7-417E-A8EC-E9E3D139D07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EEEF20-731E-437A-9179-25FEEA111173}" type="pres">
      <dgm:prSet presAssocID="{0FE36E6D-BBCD-4EE3-9618-DF9B3B85DD1E}" presName="boxAndChildren" presStyleCnt="0"/>
      <dgm:spPr/>
    </dgm:pt>
    <dgm:pt modelId="{D5F37515-ACD3-4D53-9101-B715B69A3865}" type="pres">
      <dgm:prSet presAssocID="{0FE36E6D-BBCD-4EE3-9618-DF9B3B85DD1E}" presName="parentTextBox" presStyleLbl="node1" presStyleIdx="0" presStyleCnt="2"/>
      <dgm:spPr/>
      <dgm:t>
        <a:bodyPr/>
        <a:lstStyle/>
        <a:p>
          <a:endParaRPr lang="en-US"/>
        </a:p>
      </dgm:t>
    </dgm:pt>
    <dgm:pt modelId="{ADE1FC10-1863-4AD7-B2D9-C6753C4BEEF6}" type="pres">
      <dgm:prSet presAssocID="{0FE36E6D-BBCD-4EE3-9618-DF9B3B85DD1E}" presName="entireBox" presStyleLbl="node1" presStyleIdx="0" presStyleCnt="2"/>
      <dgm:spPr/>
      <dgm:t>
        <a:bodyPr/>
        <a:lstStyle/>
        <a:p>
          <a:endParaRPr lang="en-US"/>
        </a:p>
      </dgm:t>
    </dgm:pt>
    <dgm:pt modelId="{D6E788B6-CEC4-4F08-8B16-002F4008C096}" type="pres">
      <dgm:prSet presAssocID="{0FE36E6D-BBCD-4EE3-9618-DF9B3B85DD1E}" presName="descendantBox" presStyleCnt="0"/>
      <dgm:spPr/>
    </dgm:pt>
    <dgm:pt modelId="{A432B94B-103B-4711-8668-2C97A5A881C8}" type="pres">
      <dgm:prSet presAssocID="{9C6C5D67-8249-47B5-B55C-C52D855A722C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635C6A-F41B-42BA-A899-8A5249F83C17}" type="pres">
      <dgm:prSet presAssocID="{E2F9A83E-0403-4A68-843A-46BB025CA6EA}" presName="childTextBox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5F8F92-500E-4B4B-B16A-24DDD55B78C2}" type="pres">
      <dgm:prSet presAssocID="{CDEB223E-37F1-44DF-AC6E-166AB20F5148}" presName="childTextBox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77863-B99C-4AB1-ADED-ABD7E0185D26}" type="pres">
      <dgm:prSet presAssocID="{0A66B06B-E573-4EA7-9D85-906045BCC191}" presName="sp" presStyleCnt="0"/>
      <dgm:spPr/>
    </dgm:pt>
    <dgm:pt modelId="{9E9BFC87-17BC-48AC-9239-3531DE0ED768}" type="pres">
      <dgm:prSet presAssocID="{E03ED6B2-89BB-4ABB-A11A-B99B8C6DC4BE}" presName="arrowAndChildren" presStyleCnt="0"/>
      <dgm:spPr/>
    </dgm:pt>
    <dgm:pt modelId="{0BCDA4D0-3AD8-4342-B526-A4C36D6425BF}" type="pres">
      <dgm:prSet presAssocID="{E03ED6B2-89BB-4ABB-A11A-B99B8C6DC4BE}" presName="parentTextArrow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BC9F75C7-7EC9-4C4D-9418-583DF4F36749}" type="presOf" srcId="{E03ED6B2-89BB-4ABB-A11A-B99B8C6DC4BE}" destId="{0BCDA4D0-3AD8-4342-B526-A4C36D6425BF}" srcOrd="0" destOrd="0" presId="urn:microsoft.com/office/officeart/2005/8/layout/process4"/>
    <dgm:cxn modelId="{EDC66594-D126-4480-A5A1-C94086E2F185}" type="presOf" srcId="{0FE36E6D-BBCD-4EE3-9618-DF9B3B85DD1E}" destId="{ADE1FC10-1863-4AD7-B2D9-C6753C4BEEF6}" srcOrd="1" destOrd="0" presId="urn:microsoft.com/office/officeart/2005/8/layout/process4"/>
    <dgm:cxn modelId="{84849CCC-C901-4C03-A46E-A0078B035C13}" srcId="{0FE36E6D-BBCD-4EE3-9618-DF9B3B85DD1E}" destId="{E2F9A83E-0403-4A68-843A-46BB025CA6EA}" srcOrd="1" destOrd="0" parTransId="{7847A7B3-E1E3-40D9-B1FB-9881990B49F4}" sibTransId="{F7603DF2-22BA-4804-A81C-32DA586E5BD0}"/>
    <dgm:cxn modelId="{EBCA028D-CEC7-4CEB-9362-2FC678E373B8}" type="presOf" srcId="{E2F9A83E-0403-4A68-843A-46BB025CA6EA}" destId="{91635C6A-F41B-42BA-A899-8A5249F83C17}" srcOrd="0" destOrd="0" presId="urn:microsoft.com/office/officeart/2005/8/layout/process4"/>
    <dgm:cxn modelId="{D2281E5E-8D90-4925-BDE1-49D939F0884A}" srcId="{0FE36E6D-BBCD-4EE3-9618-DF9B3B85DD1E}" destId="{9C6C5D67-8249-47B5-B55C-C52D855A722C}" srcOrd="0" destOrd="0" parTransId="{6C10F84E-4727-4830-901F-1ED5923E3756}" sibTransId="{7D12AFD7-3174-4D5A-8B06-DD1563934866}"/>
    <dgm:cxn modelId="{3EDB21B4-949D-4193-BED2-7E1FBC48CEE3}" type="presOf" srcId="{CDEB223E-37F1-44DF-AC6E-166AB20F5148}" destId="{6C5F8F92-500E-4B4B-B16A-24DDD55B78C2}" srcOrd="0" destOrd="0" presId="urn:microsoft.com/office/officeart/2005/8/layout/process4"/>
    <dgm:cxn modelId="{47D0A4AC-C1B6-43BF-982F-E87C141877A2}" type="presOf" srcId="{9C6C5D67-8249-47B5-B55C-C52D855A722C}" destId="{A432B94B-103B-4711-8668-2C97A5A881C8}" srcOrd="0" destOrd="0" presId="urn:microsoft.com/office/officeart/2005/8/layout/process4"/>
    <dgm:cxn modelId="{50ADC00C-1E79-45E4-A369-FF1733C275EA}" type="presOf" srcId="{0FE36E6D-BBCD-4EE3-9618-DF9B3B85DD1E}" destId="{D5F37515-ACD3-4D53-9101-B715B69A3865}" srcOrd="0" destOrd="0" presId="urn:microsoft.com/office/officeart/2005/8/layout/process4"/>
    <dgm:cxn modelId="{D82F067E-CCE0-4042-B2CE-CAF3809251E7}" srcId="{FA190478-13F7-417E-A8EC-E9E3D139D073}" destId="{E03ED6B2-89BB-4ABB-A11A-B99B8C6DC4BE}" srcOrd="0" destOrd="0" parTransId="{FF7422E5-9B4E-43F4-BAEE-349B7B7B273D}" sibTransId="{0A66B06B-E573-4EA7-9D85-906045BCC191}"/>
    <dgm:cxn modelId="{646B3B35-0F1F-4AF2-A0B7-85696A750378}" srcId="{0FE36E6D-BBCD-4EE3-9618-DF9B3B85DD1E}" destId="{CDEB223E-37F1-44DF-AC6E-166AB20F5148}" srcOrd="2" destOrd="0" parTransId="{A0B0257A-021D-40FD-8B81-DA6A799CCA6A}" sibTransId="{72B74EC0-2F10-4CDC-A941-56E149F2BCF6}"/>
    <dgm:cxn modelId="{2030D63C-2BC4-4E05-A464-01E6B6F1FF38}" srcId="{FA190478-13F7-417E-A8EC-E9E3D139D073}" destId="{0FE36E6D-BBCD-4EE3-9618-DF9B3B85DD1E}" srcOrd="1" destOrd="0" parTransId="{68562227-7E31-4DB4-A212-6CE198CF5625}" sibTransId="{95BFDF21-2FF1-4938-992C-B8E12879500F}"/>
    <dgm:cxn modelId="{EFD093A9-0867-4547-9E74-1D4D9FFE8B04}" type="presOf" srcId="{FA190478-13F7-417E-A8EC-E9E3D139D073}" destId="{C11DDCD6-E0A1-440B-AA2E-FD53F685FA70}" srcOrd="0" destOrd="0" presId="urn:microsoft.com/office/officeart/2005/8/layout/process4"/>
    <dgm:cxn modelId="{78D14150-28F5-4F48-963A-14597E0D5825}" type="presParOf" srcId="{C11DDCD6-E0A1-440B-AA2E-FD53F685FA70}" destId="{51EEEF20-731E-437A-9179-25FEEA111173}" srcOrd="0" destOrd="0" presId="urn:microsoft.com/office/officeart/2005/8/layout/process4"/>
    <dgm:cxn modelId="{9F1024D9-17B8-4E57-B901-0345ECDC2A01}" type="presParOf" srcId="{51EEEF20-731E-437A-9179-25FEEA111173}" destId="{D5F37515-ACD3-4D53-9101-B715B69A3865}" srcOrd="0" destOrd="0" presId="urn:microsoft.com/office/officeart/2005/8/layout/process4"/>
    <dgm:cxn modelId="{F76B8C63-8C4E-4D87-9013-EFD9CD25F021}" type="presParOf" srcId="{51EEEF20-731E-437A-9179-25FEEA111173}" destId="{ADE1FC10-1863-4AD7-B2D9-C6753C4BEEF6}" srcOrd="1" destOrd="0" presId="urn:microsoft.com/office/officeart/2005/8/layout/process4"/>
    <dgm:cxn modelId="{30A0B37D-C281-4197-BAE8-5F1DC7B0BAB3}" type="presParOf" srcId="{51EEEF20-731E-437A-9179-25FEEA111173}" destId="{D6E788B6-CEC4-4F08-8B16-002F4008C096}" srcOrd="2" destOrd="0" presId="urn:microsoft.com/office/officeart/2005/8/layout/process4"/>
    <dgm:cxn modelId="{935F24CE-F6D9-4A4B-A0F4-7F4B4B95AE6D}" type="presParOf" srcId="{D6E788B6-CEC4-4F08-8B16-002F4008C096}" destId="{A432B94B-103B-4711-8668-2C97A5A881C8}" srcOrd="0" destOrd="0" presId="urn:microsoft.com/office/officeart/2005/8/layout/process4"/>
    <dgm:cxn modelId="{7D5BC8E5-FB2F-44CD-91E9-9B83E03C55CE}" type="presParOf" srcId="{D6E788B6-CEC4-4F08-8B16-002F4008C096}" destId="{91635C6A-F41B-42BA-A899-8A5249F83C17}" srcOrd="1" destOrd="0" presId="urn:microsoft.com/office/officeart/2005/8/layout/process4"/>
    <dgm:cxn modelId="{68DABD37-10EA-4FCC-8D5D-602971DFEEBB}" type="presParOf" srcId="{D6E788B6-CEC4-4F08-8B16-002F4008C096}" destId="{6C5F8F92-500E-4B4B-B16A-24DDD55B78C2}" srcOrd="2" destOrd="0" presId="urn:microsoft.com/office/officeart/2005/8/layout/process4"/>
    <dgm:cxn modelId="{81928944-B065-4070-8FD2-51F6BD553944}" type="presParOf" srcId="{C11DDCD6-E0A1-440B-AA2E-FD53F685FA70}" destId="{A5077863-B99C-4AB1-ADED-ABD7E0185D26}" srcOrd="1" destOrd="0" presId="urn:microsoft.com/office/officeart/2005/8/layout/process4"/>
    <dgm:cxn modelId="{2DFA4791-F348-4C6F-B73B-E02688DB3F8C}" type="presParOf" srcId="{C11DDCD6-E0A1-440B-AA2E-FD53F685FA70}" destId="{9E9BFC87-17BC-48AC-9239-3531DE0ED768}" srcOrd="2" destOrd="0" presId="urn:microsoft.com/office/officeart/2005/8/layout/process4"/>
    <dgm:cxn modelId="{565A0192-F381-4B89-B0CC-4771547095D4}" type="presParOf" srcId="{9E9BFC87-17BC-48AC-9239-3531DE0ED768}" destId="{0BCDA4D0-3AD8-4342-B526-A4C36D6425B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1FC10-1863-4AD7-B2D9-C6753C4BEEF6}">
      <dsp:nvSpPr>
        <dsp:cNvPr id="0" name=""/>
        <dsp:cNvSpPr/>
      </dsp:nvSpPr>
      <dsp:spPr>
        <a:xfrm>
          <a:off x="0" y="3427105"/>
          <a:ext cx="5811128" cy="22485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i="0" kern="1200" baseline="0"/>
            <a:t>Key findings:</a:t>
          </a:r>
          <a:endParaRPr lang="en-US" sz="2600" kern="1200"/>
        </a:p>
      </dsp:txBody>
      <dsp:txXfrm>
        <a:off x="0" y="3427105"/>
        <a:ext cx="5811128" cy="1214218"/>
      </dsp:txXfrm>
    </dsp:sp>
    <dsp:sp modelId="{A432B94B-103B-4711-8668-2C97A5A881C8}">
      <dsp:nvSpPr>
        <dsp:cNvPr id="0" name=""/>
        <dsp:cNvSpPr/>
      </dsp:nvSpPr>
      <dsp:spPr>
        <a:xfrm>
          <a:off x="2837" y="4596353"/>
          <a:ext cx="1935151" cy="103433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baseline="0"/>
            <a:t>Average wait time was about two weeks for new patient appointments, but often longer for psychiatry services.</a:t>
          </a:r>
          <a:endParaRPr lang="en-US" sz="1300" kern="1200"/>
        </a:p>
      </dsp:txBody>
      <dsp:txXfrm>
        <a:off x="2837" y="4596353"/>
        <a:ext cx="1935151" cy="1034334"/>
      </dsp:txXfrm>
    </dsp:sp>
    <dsp:sp modelId="{91635C6A-F41B-42BA-A899-8A5249F83C17}">
      <dsp:nvSpPr>
        <dsp:cNvPr id="0" name=""/>
        <dsp:cNvSpPr/>
      </dsp:nvSpPr>
      <dsp:spPr>
        <a:xfrm>
          <a:off x="1937988" y="4596353"/>
          <a:ext cx="1935151" cy="1034334"/>
        </a:xfrm>
        <a:prstGeom prst="rect">
          <a:avLst/>
        </a:prstGeom>
        <a:solidFill>
          <a:schemeClr val="accent2">
            <a:tint val="40000"/>
            <a:alpha val="90000"/>
            <a:hueOff val="-1672628"/>
            <a:satOff val="-4166"/>
            <a:lumOff val="-51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672628"/>
              <a:satOff val="-4166"/>
              <a:lumOff val="-5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baseline="0"/>
            <a:t>Most calls went to voicemail with no returned call.</a:t>
          </a:r>
          <a:endParaRPr lang="en-US" sz="1300" kern="1200"/>
        </a:p>
      </dsp:txBody>
      <dsp:txXfrm>
        <a:off x="1937988" y="4596353"/>
        <a:ext cx="1935151" cy="1034334"/>
      </dsp:txXfrm>
    </dsp:sp>
    <dsp:sp modelId="{6C5F8F92-500E-4B4B-B16A-24DDD55B78C2}">
      <dsp:nvSpPr>
        <dsp:cNvPr id="0" name=""/>
        <dsp:cNvSpPr/>
      </dsp:nvSpPr>
      <dsp:spPr>
        <a:xfrm>
          <a:off x="3873139" y="4596353"/>
          <a:ext cx="1935151" cy="1034334"/>
        </a:xfrm>
        <a:prstGeom prst="rect">
          <a:avLst/>
        </a:prstGeom>
        <a:solidFill>
          <a:schemeClr val="accent2">
            <a:tint val="40000"/>
            <a:alpha val="90000"/>
            <a:hueOff val="-3345255"/>
            <a:satOff val="-8332"/>
            <a:lumOff val="-103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345255"/>
              <a:satOff val="-8332"/>
              <a:lumOff val="-10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baseline="0"/>
            <a:t>In conversation, people freely referred callers to other providers as needed. </a:t>
          </a:r>
          <a:endParaRPr lang="en-US" sz="1300" kern="1200"/>
        </a:p>
      </dsp:txBody>
      <dsp:txXfrm>
        <a:off x="3873139" y="4596353"/>
        <a:ext cx="1935151" cy="1034334"/>
      </dsp:txXfrm>
    </dsp:sp>
    <dsp:sp modelId="{0BCDA4D0-3AD8-4342-B526-A4C36D6425BF}">
      <dsp:nvSpPr>
        <dsp:cNvPr id="0" name=""/>
        <dsp:cNvSpPr/>
      </dsp:nvSpPr>
      <dsp:spPr>
        <a:xfrm rot="10800000">
          <a:off x="0" y="2560"/>
          <a:ext cx="5811128" cy="3458273"/>
        </a:xfrm>
        <a:prstGeom prst="upArrowCallout">
          <a:avLst/>
        </a:prstGeom>
        <a:solidFill>
          <a:srgbClr val="4993C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i="0" kern="1200" baseline="0" dirty="0"/>
            <a:t>Access audit calls were made to 7 behavioral health organizations to identify new patient process, wait times, awareness of other services, and customer service.</a:t>
          </a:r>
          <a:endParaRPr lang="en-US" sz="2600" kern="1200" dirty="0"/>
        </a:p>
      </dsp:txBody>
      <dsp:txXfrm rot="10800000">
        <a:off x="0" y="2560"/>
        <a:ext cx="5811128" cy="22470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1T21:36:28.7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1T21:36:28.7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63039B-7761-4754-A7D6-250F6AE96E78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59F73D-19A5-48F6-AC49-89A756BE9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sus.gov/housing/hvs/definitions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Vacancy rate groups consist of vacant units offered for rent and those offered both for rent and sale. SOURCE: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https://www.census.gov/housing/hvs/definitions.pdf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housing unit is vacant if no one is living in it and is not on the market for rent or sale. In addition, a vacant unit may be one which is entirely occupied by persons who have a usual residence elsewhere. New units not yet occupied are classified as vacant housing units if construction has reached a point where all exterior windows and doors are installed, and final usable floors are in place. SOURCE: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https://www.census.gov/housing/hvs/definitions.pdf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year.”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9F73D-19A5-48F6-AC49-89A756BE93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09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9F73D-19A5-48F6-AC49-89A756BE93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61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23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757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8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97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334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250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5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3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1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2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12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6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#_ftn2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0.emf"/><Relationship Id="rId7" Type="http://schemas.openxmlformats.org/officeDocument/2006/relationships/image" Target="../media/image1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sv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chart" Target="../charts/chart6.xml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romanda@ktnkwc.org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ktnkw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rgbClr val="60B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5CC68-B5C8-4D1C-AD5F-509BD770B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656" y="486684"/>
            <a:ext cx="10909640" cy="1510301"/>
          </a:xfrm>
        </p:spPr>
        <p:txBody>
          <a:bodyPr anchor="ctr">
            <a:noAutofit/>
          </a:bodyPr>
          <a:lstStyle/>
          <a:p>
            <a:pPr algn="ctr"/>
            <a:r>
              <a:rPr lang="en-US" sz="7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Health Needs Assessment 2020</a:t>
            </a:r>
          </a:p>
        </p:txBody>
      </p:sp>
      <p:sp>
        <p:nvSpPr>
          <p:cNvPr id="13" name="Rectangle 7" hidden="1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EA5D174C-8492-4999-9336-5429C58E6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484" y="3067050"/>
            <a:ext cx="6661984" cy="30195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10D17C-C4FE-43A0-B51C-028D48DED72A}"/>
              </a:ext>
            </a:extLst>
          </p:cNvPr>
          <p:cNvSpPr txBox="1"/>
          <p:nvPr/>
        </p:nvSpPr>
        <p:spPr>
          <a:xfrm>
            <a:off x="3116062" y="6140483"/>
            <a:ext cx="6809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Presenter: Romanda Simpson, Executive Director</a:t>
            </a:r>
          </a:p>
        </p:txBody>
      </p:sp>
    </p:spTree>
    <p:extLst>
      <p:ext uri="{BB962C8B-B14F-4D97-AF65-F5344CB8AC3E}">
        <p14:creationId xmlns:p14="http://schemas.microsoft.com/office/powerpoint/2010/main" val="330603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C26872-79DA-4608-AD6D-964D115C0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9873"/>
            <a:ext cx="3418659" cy="558314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>
                <a:solidFill>
                  <a:srgbClr val="6562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Assessment</a:t>
            </a: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CE5E43-2DEB-4A38-AB31-5427CC31B7FD}"/>
              </a:ext>
            </a:extLst>
          </p:cNvPr>
          <p:cNvGrpSpPr/>
          <p:nvPr/>
        </p:nvGrpSpPr>
        <p:grpSpPr>
          <a:xfrm>
            <a:off x="4686260" y="666473"/>
            <a:ext cx="7297715" cy="5576548"/>
            <a:chOff x="3019425" y="597042"/>
            <a:chExt cx="8453682" cy="557654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5906026-ECF8-4A2D-9615-FB7B17A170B8}"/>
                </a:ext>
              </a:extLst>
            </p:cNvPr>
            <p:cNvSpPr/>
            <p:nvPr/>
          </p:nvSpPr>
          <p:spPr>
            <a:xfrm>
              <a:off x="3019425" y="597042"/>
              <a:ext cx="8419552" cy="1976020"/>
            </a:xfrm>
            <a:prstGeom prst="roundRect">
              <a:avLst>
                <a:gd name="adj" fmla="val 10000"/>
              </a:avLst>
            </a:prstGeom>
            <a:solidFill>
              <a:srgbClr val="4993CF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7" name="Rectangle 6" descr="Checklist">
              <a:extLst>
                <a:ext uri="{FF2B5EF4-FFF2-40B4-BE49-F238E27FC236}">
                  <a16:creationId xmlns:a16="http://schemas.microsoft.com/office/drawing/2014/main" id="{C00D6300-BAF2-4827-9A69-5ECCD28DC9F9}"/>
                </a:ext>
              </a:extLst>
            </p:cNvPr>
            <p:cNvSpPr/>
            <p:nvPr/>
          </p:nvSpPr>
          <p:spPr>
            <a:xfrm>
              <a:off x="3219502" y="1156940"/>
              <a:ext cx="1049560" cy="841567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8C5FC7-31A5-4AE6-8C49-620F3BDBE660}"/>
                </a:ext>
              </a:extLst>
            </p:cNvPr>
            <p:cNvSpPr/>
            <p:nvPr/>
          </p:nvSpPr>
          <p:spPr>
            <a:xfrm>
              <a:off x="4269062" y="774173"/>
              <a:ext cx="6516832" cy="1531618"/>
            </a:xfrm>
            <a:custGeom>
              <a:avLst/>
              <a:gdLst>
                <a:gd name="connsiteX0" fmla="*/ 0 w 6516832"/>
                <a:gd name="connsiteY0" fmla="*/ 0 h 1531618"/>
                <a:gd name="connsiteX1" fmla="*/ 6516832 w 6516832"/>
                <a:gd name="connsiteY1" fmla="*/ 0 h 1531618"/>
                <a:gd name="connsiteX2" fmla="*/ 6516832 w 6516832"/>
                <a:gd name="connsiteY2" fmla="*/ 1531618 h 1531618"/>
                <a:gd name="connsiteX3" fmla="*/ 0 w 6516832"/>
                <a:gd name="connsiteY3" fmla="*/ 1531618 h 1531618"/>
                <a:gd name="connsiteX4" fmla="*/ 0 w 6516832"/>
                <a:gd name="connsiteY4" fmla="*/ 0 h 153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6832" h="1531618">
                  <a:moveTo>
                    <a:pt x="0" y="0"/>
                  </a:moveTo>
                  <a:lnTo>
                    <a:pt x="6516832" y="0"/>
                  </a:lnTo>
                  <a:lnTo>
                    <a:pt x="6516832" y="1531618"/>
                  </a:lnTo>
                  <a:lnTo>
                    <a:pt x="0" y="1531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2096" tIns="162096" rIns="162096" bIns="162096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0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Objectives</a:t>
              </a:r>
              <a:r>
                <a:rPr lang="en-US" sz="23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lvl="0" indent="0" algn="l" defTabSz="10223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Identify priority health needs and focus areas in Ketchikan. </a:t>
              </a:r>
            </a:p>
            <a:p>
              <a:pPr marL="0" lvl="0" indent="0" algn="l" defTabSz="10223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Utilize data to determine opportunities and partnerships that will best serve those needs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8B8141B-C22E-4517-95C0-0BCA531DA4CB}"/>
                </a:ext>
              </a:extLst>
            </p:cNvPr>
            <p:cNvSpPr/>
            <p:nvPr/>
          </p:nvSpPr>
          <p:spPr>
            <a:xfrm>
              <a:off x="3019426" y="2816482"/>
              <a:ext cx="8419552" cy="1220036"/>
            </a:xfrm>
            <a:prstGeom prst="roundRect">
              <a:avLst>
                <a:gd name="adj" fmla="val 10000"/>
              </a:avLst>
            </a:prstGeom>
            <a:solidFill>
              <a:srgbClr val="60B7B4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2" name="Rectangle 11" descr="Stopwatch">
              <a:extLst>
                <a:ext uri="{FF2B5EF4-FFF2-40B4-BE49-F238E27FC236}">
                  <a16:creationId xmlns:a16="http://schemas.microsoft.com/office/drawing/2014/main" id="{E8172DA9-2DAE-4CD4-9EAA-0A51AF5FF6D0}"/>
                </a:ext>
              </a:extLst>
            </p:cNvPr>
            <p:cNvSpPr/>
            <p:nvPr/>
          </p:nvSpPr>
          <p:spPr>
            <a:xfrm>
              <a:off x="3237682" y="2999172"/>
              <a:ext cx="1031380" cy="841567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4D68A1-8F84-49AD-9225-5EBD4FE304E7}"/>
                </a:ext>
              </a:extLst>
            </p:cNvPr>
            <p:cNvSpPr/>
            <p:nvPr/>
          </p:nvSpPr>
          <p:spPr>
            <a:xfrm>
              <a:off x="4272514" y="2582700"/>
              <a:ext cx="6516832" cy="1531618"/>
            </a:xfrm>
            <a:custGeom>
              <a:avLst/>
              <a:gdLst>
                <a:gd name="connsiteX0" fmla="*/ 0 w 6516832"/>
                <a:gd name="connsiteY0" fmla="*/ 0 h 1531618"/>
                <a:gd name="connsiteX1" fmla="*/ 6516832 w 6516832"/>
                <a:gd name="connsiteY1" fmla="*/ 0 h 1531618"/>
                <a:gd name="connsiteX2" fmla="*/ 6516832 w 6516832"/>
                <a:gd name="connsiteY2" fmla="*/ 1531618 h 1531618"/>
                <a:gd name="connsiteX3" fmla="*/ 0 w 6516832"/>
                <a:gd name="connsiteY3" fmla="*/ 1531618 h 1531618"/>
                <a:gd name="connsiteX4" fmla="*/ 0 w 6516832"/>
                <a:gd name="connsiteY4" fmla="*/ 0 h 153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6832" h="1531618">
                  <a:moveTo>
                    <a:pt x="0" y="0"/>
                  </a:moveTo>
                  <a:lnTo>
                    <a:pt x="6516832" y="0"/>
                  </a:lnTo>
                  <a:lnTo>
                    <a:pt x="6516832" y="1531618"/>
                  </a:lnTo>
                  <a:lnTo>
                    <a:pt x="0" y="1531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2096" tIns="162096" rIns="162096" bIns="162096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000" b="1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Timeline of Assessment</a:t>
              </a:r>
            </a:p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September – November 2020 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88C5D6-D9EF-4B7F-9F7C-EF961B9173EC}"/>
                </a:ext>
              </a:extLst>
            </p:cNvPr>
            <p:cNvSpPr/>
            <p:nvPr/>
          </p:nvSpPr>
          <p:spPr>
            <a:xfrm>
              <a:off x="3019425" y="4300588"/>
              <a:ext cx="8453682" cy="1293706"/>
            </a:xfrm>
            <a:prstGeom prst="roundRect">
              <a:avLst>
                <a:gd name="adj" fmla="val 10000"/>
              </a:avLst>
            </a:prstGeom>
            <a:solidFill>
              <a:srgbClr val="67B756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5" name="Rectangle 14" descr="Male profile outline">
              <a:extLst>
                <a:ext uri="{FF2B5EF4-FFF2-40B4-BE49-F238E27FC236}">
                  <a16:creationId xmlns:a16="http://schemas.microsoft.com/office/drawing/2014/main" id="{12168A21-2E64-4FC3-9B65-74E1AAF7F9DB}"/>
                </a:ext>
              </a:extLst>
            </p:cNvPr>
            <p:cNvSpPr/>
            <p:nvPr/>
          </p:nvSpPr>
          <p:spPr>
            <a:xfrm>
              <a:off x="3335450" y="4544949"/>
              <a:ext cx="842390" cy="841567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60A22B-EF1D-463D-BEF5-AD7661046BE0}"/>
                </a:ext>
              </a:extLst>
            </p:cNvPr>
            <p:cNvSpPr/>
            <p:nvPr/>
          </p:nvSpPr>
          <p:spPr>
            <a:xfrm>
              <a:off x="4787539" y="4641972"/>
              <a:ext cx="6516832" cy="1531618"/>
            </a:xfrm>
            <a:custGeom>
              <a:avLst/>
              <a:gdLst>
                <a:gd name="connsiteX0" fmla="*/ 0 w 6516832"/>
                <a:gd name="connsiteY0" fmla="*/ 0 h 1531618"/>
                <a:gd name="connsiteX1" fmla="*/ 6516832 w 6516832"/>
                <a:gd name="connsiteY1" fmla="*/ 0 h 1531618"/>
                <a:gd name="connsiteX2" fmla="*/ 6516832 w 6516832"/>
                <a:gd name="connsiteY2" fmla="*/ 1531618 h 1531618"/>
                <a:gd name="connsiteX3" fmla="*/ 0 w 6516832"/>
                <a:gd name="connsiteY3" fmla="*/ 1531618 h 1531618"/>
                <a:gd name="connsiteX4" fmla="*/ 0 w 6516832"/>
                <a:gd name="connsiteY4" fmla="*/ 0 h 153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6832" h="1531618">
                  <a:moveTo>
                    <a:pt x="0" y="0"/>
                  </a:moveTo>
                  <a:lnTo>
                    <a:pt x="6516832" y="0"/>
                  </a:lnTo>
                  <a:lnTo>
                    <a:pt x="6516832" y="1531618"/>
                  </a:lnTo>
                  <a:lnTo>
                    <a:pt x="0" y="1531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2096" tIns="162096" rIns="162096" bIns="162096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500" kern="1200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EA4233B-52E8-4272-9C62-9EF102532B3C}"/>
              </a:ext>
            </a:extLst>
          </p:cNvPr>
          <p:cNvSpPr/>
          <p:nvPr/>
        </p:nvSpPr>
        <p:spPr>
          <a:xfrm>
            <a:off x="5832956" y="4216434"/>
            <a:ext cx="5625713" cy="1531618"/>
          </a:xfrm>
          <a:custGeom>
            <a:avLst/>
            <a:gdLst>
              <a:gd name="connsiteX0" fmla="*/ 0 w 6516832"/>
              <a:gd name="connsiteY0" fmla="*/ 0 h 1531618"/>
              <a:gd name="connsiteX1" fmla="*/ 6516832 w 6516832"/>
              <a:gd name="connsiteY1" fmla="*/ 0 h 1531618"/>
              <a:gd name="connsiteX2" fmla="*/ 6516832 w 6516832"/>
              <a:gd name="connsiteY2" fmla="*/ 1531618 h 1531618"/>
              <a:gd name="connsiteX3" fmla="*/ 0 w 6516832"/>
              <a:gd name="connsiteY3" fmla="*/ 1531618 h 1531618"/>
              <a:gd name="connsiteX4" fmla="*/ 0 w 6516832"/>
              <a:gd name="connsiteY4" fmla="*/ 0 h 1531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16832" h="1531618">
                <a:moveTo>
                  <a:pt x="0" y="0"/>
                </a:moveTo>
                <a:lnTo>
                  <a:pt x="6516832" y="0"/>
                </a:lnTo>
                <a:lnTo>
                  <a:pt x="6516832" y="1531618"/>
                </a:lnTo>
                <a:lnTo>
                  <a:pt x="0" y="153161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bg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2096" tIns="162096" rIns="162096" bIns="162096" numCol="1" spcCol="1270" anchor="ctr" anchorCtr="0">
            <a:noAutofit/>
          </a:bodyPr>
          <a:lstStyle/>
          <a:p>
            <a:pPr marL="0" lvl="0" indent="0" algn="l" defTabSz="11112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00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Consultants</a:t>
            </a:r>
          </a:p>
          <a:p>
            <a:pPr marL="0" lvl="0" indent="0" algn="l" defTabSz="11112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>
                <a:latin typeface="Calibri" panose="020F0502020204030204" pitchFamily="34" charset="0"/>
                <a:cs typeface="Calibri" panose="020F0502020204030204" pitchFamily="34" charset="0"/>
              </a:rPr>
              <a:t>Crescendo </a:t>
            </a:r>
            <a:endParaRPr lang="en-US" sz="2000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98D3B2DF-1279-4444-BB1B-7AEBB4EEC6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77" t="11864" r="-184" b="10121"/>
          <a:stretch/>
        </p:blipFill>
        <p:spPr>
          <a:xfrm>
            <a:off x="7521229" y="5044785"/>
            <a:ext cx="400051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15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23497-1BF8-43F5-A2A4-D6BC6778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644652"/>
            <a:ext cx="4023715" cy="5568696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6562AC"/>
                </a:solidFill>
                <a:cs typeface="Calibri" panose="020F0502020204030204" pitchFamily="34" charset="0"/>
              </a:rPr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A3B81-77A2-467A-96F3-934B55AFC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138" y="644652"/>
            <a:ext cx="5856401" cy="5989828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 Interviews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Sixteen (16) interviews with key stakeholders from various sectors (healthcare, mental health/substance use, education, public safety, community non-profits)</a:t>
            </a:r>
          </a:p>
          <a:p>
            <a:pPr marL="0" indent="0">
              <a:buNone/>
            </a:pPr>
            <a:r>
              <a:rPr lang="en-US" sz="39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Focus Groups: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Four groups of general community members</a:t>
            </a:r>
          </a:p>
          <a:p>
            <a:pPr marL="0" indent="0">
              <a:buNone/>
            </a:pPr>
            <a:r>
              <a:rPr lang="en-US" sz="39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Survey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186 complete survey responses. Quantitative data collected and summarized into top needs. </a:t>
            </a:r>
          </a:p>
          <a:p>
            <a:pPr marL="0" indent="0">
              <a:buNone/>
            </a:pPr>
            <a:r>
              <a:rPr lang="en-US" sz="39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 Audit</a:t>
            </a: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randomized cold calls to service providers in Ketchikan as a “potential client”.</a:t>
            </a:r>
          </a:p>
          <a:p>
            <a:pPr marL="0" indent="0">
              <a:buNone/>
            </a:pPr>
            <a:r>
              <a:rPr lang="en-US" sz="35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Secondary Research Data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obtained from a range of State, Federal, local and community data sets</a:t>
            </a:r>
          </a:p>
          <a:p>
            <a:endParaRPr lang="en-US" dirty="0"/>
          </a:p>
        </p:txBody>
      </p:sp>
      <p:pic>
        <p:nvPicPr>
          <p:cNvPr id="5" name="Graphic 4" descr="Social distancing outline">
            <a:extLst>
              <a:ext uri="{FF2B5EF4-FFF2-40B4-BE49-F238E27FC236}">
                <a16:creationId xmlns:a16="http://schemas.microsoft.com/office/drawing/2014/main" id="{017F3CB0-EB09-496B-ADD4-2BD27309EB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371449" y="942392"/>
            <a:ext cx="598414" cy="598414"/>
          </a:xfrm>
          <a:prstGeom prst="rect">
            <a:avLst/>
          </a:prstGeom>
        </p:spPr>
      </p:pic>
      <p:pic>
        <p:nvPicPr>
          <p:cNvPr id="7" name="Graphic 6" descr="Group of women with solid fill">
            <a:extLst>
              <a:ext uri="{FF2B5EF4-FFF2-40B4-BE49-F238E27FC236}">
                <a16:creationId xmlns:a16="http://schemas.microsoft.com/office/drawing/2014/main" id="{004D7D09-B469-4284-B0D6-55DCC91226B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71450" y="2104825"/>
            <a:ext cx="598414" cy="598414"/>
          </a:xfrm>
          <a:prstGeom prst="rect">
            <a:avLst/>
          </a:prstGeom>
        </p:spPr>
      </p:pic>
      <p:pic>
        <p:nvPicPr>
          <p:cNvPr id="9" name="Graphic 8" descr="Checklist outline">
            <a:extLst>
              <a:ext uri="{FF2B5EF4-FFF2-40B4-BE49-F238E27FC236}">
                <a16:creationId xmlns:a16="http://schemas.microsoft.com/office/drawing/2014/main" id="{0926B28F-EA70-41D6-9CAC-EB5330B3048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371449" y="3096864"/>
            <a:ext cx="664272" cy="664272"/>
          </a:xfrm>
          <a:prstGeom prst="rect">
            <a:avLst/>
          </a:prstGeom>
        </p:spPr>
      </p:pic>
      <p:pic>
        <p:nvPicPr>
          <p:cNvPr id="11" name="Graphic 10" descr="Telephone outline">
            <a:extLst>
              <a:ext uri="{FF2B5EF4-FFF2-40B4-BE49-F238E27FC236}">
                <a16:creationId xmlns:a16="http://schemas.microsoft.com/office/drawing/2014/main" id="{2948B14A-E5D8-4EA4-B05C-CDBD86900F5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285966" y="4154761"/>
            <a:ext cx="825759" cy="825759"/>
          </a:xfrm>
          <a:prstGeom prst="rect">
            <a:avLst/>
          </a:prstGeom>
        </p:spPr>
      </p:pic>
      <p:pic>
        <p:nvPicPr>
          <p:cNvPr id="13" name="Graphic 12" descr="Folder Search outline">
            <a:extLst>
              <a:ext uri="{FF2B5EF4-FFF2-40B4-BE49-F238E27FC236}">
                <a16:creationId xmlns:a16="http://schemas.microsoft.com/office/drawing/2014/main" id="{3ADF30F0-A427-4A86-9FBA-FE2E6E3EE39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294164" y="5279518"/>
            <a:ext cx="825759" cy="82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5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13130-AEF3-4622-9FA6-BC73C877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9" y="256841"/>
            <a:ext cx="3932237" cy="1237376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6562AC"/>
                </a:solidFill>
              </a:rPr>
              <a:t>Demographics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1BB88-14D0-4267-9B8A-B3AD9A92C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8272" y="1669409"/>
            <a:ext cx="4283753" cy="4655889"/>
          </a:xfrm>
        </p:spPr>
        <p:txBody>
          <a:bodyPr>
            <a:normAutofit/>
          </a:bodyPr>
          <a:lstStyle/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Of the approximately 14,000 individuals living in the Ketchikan Gateway Borough, 10.5% live below the poverty line. City of Ketchikan is higher, at 12.6%. 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median income in the City of Ketchikan is lower than the Gateway Borough and Southeast Alaska.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Ketchikan has a higher percentage of youth under the age of 18 than Southeast Alaska. </a:t>
            </a:r>
            <a:endParaRPr lang="en-US" sz="1800" b="0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Ketchikan has a high percent (18%) of single-parent households than Southeast Alaska.</a:t>
            </a:r>
            <a:endParaRPr lang="en-US" sz="1800" b="0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01F6EB-BD41-4472-94EE-C5DB8E988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84" y="139959"/>
            <a:ext cx="5960064" cy="65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3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xmlns="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27432"/>
          </a:xfrm>
          <a:custGeom>
            <a:avLst/>
            <a:gdLst>
              <a:gd name="connsiteX0" fmla="*/ 0 w 6281928"/>
              <a:gd name="connsiteY0" fmla="*/ 0 h 27432"/>
              <a:gd name="connsiteX1" fmla="*/ 572353 w 6281928"/>
              <a:gd name="connsiteY1" fmla="*/ 0 h 27432"/>
              <a:gd name="connsiteX2" fmla="*/ 1207526 w 6281928"/>
              <a:gd name="connsiteY2" fmla="*/ 0 h 27432"/>
              <a:gd name="connsiteX3" fmla="*/ 1779880 w 6281928"/>
              <a:gd name="connsiteY3" fmla="*/ 0 h 27432"/>
              <a:gd name="connsiteX4" fmla="*/ 2540691 w 6281928"/>
              <a:gd name="connsiteY4" fmla="*/ 0 h 27432"/>
              <a:gd name="connsiteX5" fmla="*/ 3238683 w 6281928"/>
              <a:gd name="connsiteY5" fmla="*/ 0 h 27432"/>
              <a:gd name="connsiteX6" fmla="*/ 3936675 w 6281928"/>
              <a:gd name="connsiteY6" fmla="*/ 0 h 27432"/>
              <a:gd name="connsiteX7" fmla="*/ 4760305 w 6281928"/>
              <a:gd name="connsiteY7" fmla="*/ 0 h 27432"/>
              <a:gd name="connsiteX8" fmla="*/ 5521117 w 6281928"/>
              <a:gd name="connsiteY8" fmla="*/ 0 h 27432"/>
              <a:gd name="connsiteX9" fmla="*/ 6281928 w 6281928"/>
              <a:gd name="connsiteY9" fmla="*/ 0 h 27432"/>
              <a:gd name="connsiteX10" fmla="*/ 6281928 w 6281928"/>
              <a:gd name="connsiteY10" fmla="*/ 27432 h 27432"/>
              <a:gd name="connsiteX11" fmla="*/ 5772394 w 6281928"/>
              <a:gd name="connsiteY11" fmla="*/ 27432 h 27432"/>
              <a:gd name="connsiteX12" fmla="*/ 5200040 w 6281928"/>
              <a:gd name="connsiteY12" fmla="*/ 27432 h 27432"/>
              <a:gd name="connsiteX13" fmla="*/ 4439229 w 6281928"/>
              <a:gd name="connsiteY13" fmla="*/ 27432 h 27432"/>
              <a:gd name="connsiteX14" fmla="*/ 3615599 w 6281928"/>
              <a:gd name="connsiteY14" fmla="*/ 27432 h 27432"/>
              <a:gd name="connsiteX15" fmla="*/ 2980426 w 6281928"/>
              <a:gd name="connsiteY15" fmla="*/ 27432 h 27432"/>
              <a:gd name="connsiteX16" fmla="*/ 2156795 w 6281928"/>
              <a:gd name="connsiteY16" fmla="*/ 27432 h 27432"/>
              <a:gd name="connsiteX17" fmla="*/ 1584442 w 6281928"/>
              <a:gd name="connsiteY17" fmla="*/ 27432 h 27432"/>
              <a:gd name="connsiteX18" fmla="*/ 1074908 w 6281928"/>
              <a:gd name="connsiteY18" fmla="*/ 27432 h 27432"/>
              <a:gd name="connsiteX19" fmla="*/ 0 w 6281928"/>
              <a:gd name="connsiteY19" fmla="*/ 27432 h 27432"/>
              <a:gd name="connsiteX20" fmla="*/ 0 w 6281928"/>
              <a:gd name="connsiteY2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27432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764" y="13055"/>
                  <a:pt x="6281755" y="18641"/>
                  <a:pt x="6281928" y="27432"/>
                </a:cubicBezTo>
                <a:cubicBezTo>
                  <a:pt x="6078981" y="17572"/>
                  <a:pt x="5961061" y="11434"/>
                  <a:pt x="5772394" y="27432"/>
                </a:cubicBezTo>
                <a:cubicBezTo>
                  <a:pt x="5583727" y="43430"/>
                  <a:pt x="5329968" y="33352"/>
                  <a:pt x="5200040" y="27432"/>
                </a:cubicBezTo>
                <a:cubicBezTo>
                  <a:pt x="5070112" y="21512"/>
                  <a:pt x="4793288" y="30214"/>
                  <a:pt x="4439229" y="27432"/>
                </a:cubicBezTo>
                <a:cubicBezTo>
                  <a:pt x="4085170" y="24650"/>
                  <a:pt x="3813765" y="-7322"/>
                  <a:pt x="3615599" y="27432"/>
                </a:cubicBezTo>
                <a:cubicBezTo>
                  <a:pt x="3417433" y="62186"/>
                  <a:pt x="3133643" y="29871"/>
                  <a:pt x="2980426" y="27432"/>
                </a:cubicBezTo>
                <a:cubicBezTo>
                  <a:pt x="2827209" y="24993"/>
                  <a:pt x="2380685" y="60994"/>
                  <a:pt x="2156795" y="27432"/>
                </a:cubicBezTo>
                <a:cubicBezTo>
                  <a:pt x="1932905" y="-6130"/>
                  <a:pt x="1716744" y="7746"/>
                  <a:pt x="1584442" y="27432"/>
                </a:cubicBezTo>
                <a:cubicBezTo>
                  <a:pt x="1452140" y="47118"/>
                  <a:pt x="1280887" y="21894"/>
                  <a:pt x="1074908" y="27432"/>
                </a:cubicBezTo>
                <a:cubicBezTo>
                  <a:pt x="868929" y="32970"/>
                  <a:pt x="318124" y="-8734"/>
                  <a:pt x="0" y="27432"/>
                </a:cubicBezTo>
                <a:cubicBezTo>
                  <a:pt x="988" y="17221"/>
                  <a:pt x="-970" y="7538"/>
                  <a:pt x="0" y="0"/>
                </a:cubicBezTo>
                <a:close/>
              </a:path>
              <a:path w="6281928" h="27432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725" y="11634"/>
                  <a:pt x="6283131" y="16994"/>
                  <a:pt x="6281928" y="27432"/>
                </a:cubicBezTo>
                <a:cubicBezTo>
                  <a:pt x="6036108" y="24483"/>
                  <a:pt x="5743611" y="19559"/>
                  <a:pt x="5583936" y="27432"/>
                </a:cubicBezTo>
                <a:cubicBezTo>
                  <a:pt x="5424261" y="35305"/>
                  <a:pt x="5250533" y="8965"/>
                  <a:pt x="4948763" y="27432"/>
                </a:cubicBezTo>
                <a:cubicBezTo>
                  <a:pt x="4646993" y="45899"/>
                  <a:pt x="4354673" y="16709"/>
                  <a:pt x="4125133" y="27432"/>
                </a:cubicBezTo>
                <a:cubicBezTo>
                  <a:pt x="3895593" y="38156"/>
                  <a:pt x="3570246" y="38353"/>
                  <a:pt x="3301502" y="27432"/>
                </a:cubicBezTo>
                <a:cubicBezTo>
                  <a:pt x="3032758" y="16511"/>
                  <a:pt x="2955340" y="21049"/>
                  <a:pt x="2729149" y="27432"/>
                </a:cubicBezTo>
                <a:cubicBezTo>
                  <a:pt x="2502958" y="33815"/>
                  <a:pt x="2269423" y="12286"/>
                  <a:pt x="2031157" y="27432"/>
                </a:cubicBezTo>
                <a:cubicBezTo>
                  <a:pt x="1792891" y="42578"/>
                  <a:pt x="1484731" y="31266"/>
                  <a:pt x="1207526" y="27432"/>
                </a:cubicBezTo>
                <a:cubicBezTo>
                  <a:pt x="930321" y="23598"/>
                  <a:pt x="560231" y="-24258"/>
                  <a:pt x="0" y="27432"/>
                </a:cubicBezTo>
                <a:cubicBezTo>
                  <a:pt x="894" y="14250"/>
                  <a:pt x="667" y="1105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3E8E85A-3132-4A5B-A277-1364C3752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6139" y="1323939"/>
            <a:ext cx="3647661" cy="3849746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Poverty rates are slightly higher in the City of Ketchikan than comparative regions.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27.6% of Alaskan Natives/American Indians in the City of Ketchikan live in poverty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Ethnic minorities experience poverty at a higher rate than white individuals. </a:t>
            </a:r>
          </a:p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CB60B05-C6CE-44D7-82E3-9A29F35BD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392881"/>
            <a:ext cx="5993657" cy="1624013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6562AC"/>
                </a:solidFill>
              </a:rPr>
              <a:t>Key Insights - Poverty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C878414-BBEB-402E-9BE5-337ADC7D25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7226403"/>
              </p:ext>
            </p:extLst>
          </p:nvPr>
        </p:nvGraphicFramePr>
        <p:xfrm>
          <a:off x="1071735" y="1504127"/>
          <a:ext cx="5526582" cy="3849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62892A26-9E0E-45F7-9F05-92362303E79C}"/>
              </a:ext>
            </a:extLst>
          </p:cNvPr>
          <p:cNvSpPr txBox="1"/>
          <p:nvPr/>
        </p:nvSpPr>
        <p:spPr>
          <a:xfrm>
            <a:off x="2474053" y="1379953"/>
            <a:ext cx="378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Poverty Rates by Race/Ethnicity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628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5FA7-C3F5-494D-95DC-1F53435F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562AC"/>
                </a:solidFill>
              </a:rPr>
              <a:t>Key Insights - Housing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F3A58-9930-45AE-A557-CB7160677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96596" y="1979452"/>
            <a:ext cx="4488111" cy="3926047"/>
          </a:xfrm>
        </p:spPr>
        <p:txBody>
          <a:bodyPr>
            <a:normAutofit fontScale="925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half of renters in Ketchikan (56.2%) are housing cost burdened. The Southeast Alaska rate of cost burdened renters is 39.6%. 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very little housing for sale or rent in the Ketchikan Gateway Borough, with just a 1% owner vacancy rate, and a 6.9% rental vacancy rate. However, 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16% of overall housing</a:t>
            </a:r>
            <a:r>
              <a:rPr lang="en-US" sz="18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units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region are vacant, and not for sale or rent - double the Southeast Alaska average.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This may present an opportunity to renovate housing units in the region for purchase/rental. 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4FC390-0C2A-4D62-AD4C-25C1068638E5}"/>
              </a:ext>
            </a:extLst>
          </p:cNvPr>
          <p:cNvSpPr txBox="1"/>
          <p:nvPr/>
        </p:nvSpPr>
        <p:spPr>
          <a:xfrm>
            <a:off x="751785" y="1939572"/>
            <a:ext cx="378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Housing Burden and Occupancy*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7B9358F-8299-4E65-8F36-2DABE7A547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1065530"/>
              </p:ext>
            </p:extLst>
          </p:nvPr>
        </p:nvGraphicFramePr>
        <p:xfrm>
          <a:off x="838199" y="2380773"/>
          <a:ext cx="5882198" cy="4075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5394">
                  <a:extLst>
                    <a:ext uri="{9D8B030D-6E8A-4147-A177-3AD203B41FA5}">
                      <a16:colId xmlns:a16="http://schemas.microsoft.com/office/drawing/2014/main" val="1921808753"/>
                    </a:ext>
                  </a:extLst>
                </a:gridCol>
                <a:gridCol w="1255531">
                  <a:extLst>
                    <a:ext uri="{9D8B030D-6E8A-4147-A177-3AD203B41FA5}">
                      <a16:colId xmlns:a16="http://schemas.microsoft.com/office/drawing/2014/main" val="2704643455"/>
                    </a:ext>
                  </a:extLst>
                </a:gridCol>
                <a:gridCol w="1255531">
                  <a:extLst>
                    <a:ext uri="{9D8B030D-6E8A-4147-A177-3AD203B41FA5}">
                      <a16:colId xmlns:a16="http://schemas.microsoft.com/office/drawing/2014/main" val="4281008323"/>
                    </a:ext>
                  </a:extLst>
                </a:gridCol>
                <a:gridCol w="1255531">
                  <a:extLst>
                    <a:ext uri="{9D8B030D-6E8A-4147-A177-3AD203B41FA5}">
                      <a16:colId xmlns:a16="http://schemas.microsoft.com/office/drawing/2014/main" val="19804823"/>
                    </a:ext>
                  </a:extLst>
                </a:gridCol>
                <a:gridCol w="1250211">
                  <a:extLst>
                    <a:ext uri="{9D8B030D-6E8A-4147-A177-3AD203B41FA5}">
                      <a16:colId xmlns:a16="http://schemas.microsoft.com/office/drawing/2014/main" val="588335317"/>
                    </a:ext>
                  </a:extLst>
                </a:gridCol>
              </a:tblGrid>
              <a:tr h="52844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The City Ketchikan </a:t>
                      </a:r>
                      <a:endParaRPr lang="en-US" sz="1800" u="none" strike="noStrike">
                        <a:effectLst/>
                      </a:endParaRPr>
                    </a:p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Ketchikan Gateway Borough 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Metlakatla</a:t>
                      </a:r>
                      <a:endParaRPr lang="en-US" sz="1800" u="none" strike="noStrike">
                        <a:effectLst/>
                      </a:endParaRPr>
                    </a:p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Southeast Alaska (Inner Passage) 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176413656"/>
                  </a:ext>
                </a:extLst>
              </a:tr>
              <a:tr h="48537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Owner Occupied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49.3%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60.8%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74.0%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64.0%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230470888"/>
                  </a:ext>
                </a:extLst>
              </a:tr>
              <a:tr h="48537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Renter Occupied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50.7%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39.2%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26.0%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36.0%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856024454"/>
                  </a:ext>
                </a:extLst>
              </a:tr>
              <a:tr h="48537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Housing Cost Burdened (Owner)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31.2%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29.6%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8.7%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28.6%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912962939"/>
                  </a:ext>
                </a:extLst>
              </a:tr>
              <a:tr h="48537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Housing Cost Burdened (Renter)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56.2%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53.2%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28.9%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39.6%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946032574"/>
                  </a:ext>
                </a:extLst>
              </a:tr>
              <a:tr h="48537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Vacant Housing Units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15.5%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16.0%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11.3%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8.4%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183961257"/>
                  </a:ext>
                </a:extLst>
              </a:tr>
              <a:tr h="48537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Owner Vacancy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1.3%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0.0%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634804497"/>
                  </a:ext>
                </a:extLst>
              </a:tr>
              <a:tr h="48537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Renter Vacancy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5.8%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6.9%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7.9%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2.9%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57061216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84D099C-BABA-40C7-B7FB-FC94913E0E5C}"/>
              </a:ext>
            </a:extLst>
          </p:cNvPr>
          <p:cNvSpPr txBox="1"/>
          <p:nvPr/>
        </p:nvSpPr>
        <p:spPr>
          <a:xfrm>
            <a:off x="838199" y="6435997"/>
            <a:ext cx="6094520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American Community Survey, 2013-2018 5-Year Estimates, ESRI Data 2020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7E8F5C-5F7D-49FA-B6BE-AB0916254E26}"/>
              </a:ext>
            </a:extLst>
          </p:cNvPr>
          <p:cNvSpPr txBox="1"/>
          <p:nvPr/>
        </p:nvSpPr>
        <p:spPr>
          <a:xfrm>
            <a:off x="7246397" y="6069168"/>
            <a:ext cx="4488111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*a household is cost burdened when it spends greater than 30% of income on housing</a:t>
            </a:r>
          </a:p>
        </p:txBody>
      </p:sp>
    </p:spTree>
    <p:extLst>
      <p:ext uri="{BB962C8B-B14F-4D97-AF65-F5344CB8AC3E}">
        <p14:creationId xmlns:p14="http://schemas.microsoft.com/office/powerpoint/2010/main" val="127446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5FA7-C3F5-494D-95DC-1F53435F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562AC"/>
                </a:solidFill>
              </a:rPr>
              <a:t>Key Insights – Access &amp; Utilization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F3A58-9930-45AE-A557-CB7160677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93890" y="2936158"/>
            <a:ext cx="5346576" cy="367200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Ketchikan Gateway Borough has a much higher rate of uninsured adults (17.5%) than the national average (12.5%).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Black or African American residents average the most uninsured population by race in Ketchikan.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Native American or Alaska Native persons are the second likeliest to be uninsured, at 22.5%, though there are services in the region aimed directly at helping indigenous populations. </a:t>
            </a:r>
          </a:p>
          <a:p>
            <a:pPr lvl="1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Asian community is uninsured at a rate of 11.3% in Ketchikan. </a:t>
            </a:r>
          </a:p>
          <a:p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high rate of mental health providers in the region suggests an understanding that mental health treatment is much needed in the area. However, most do not accept Medicaid/Medicare.   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A0DC464-7B4C-4CF8-9B88-E484A195AF0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79223301"/>
              </p:ext>
            </p:extLst>
          </p:nvPr>
        </p:nvGraphicFramePr>
        <p:xfrm>
          <a:off x="703186" y="2727071"/>
          <a:ext cx="5544844" cy="3809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9978">
                  <a:extLst>
                    <a:ext uri="{9D8B030D-6E8A-4147-A177-3AD203B41FA5}">
                      <a16:colId xmlns:a16="http://schemas.microsoft.com/office/drawing/2014/main" val="20584596"/>
                    </a:ext>
                  </a:extLst>
                </a:gridCol>
                <a:gridCol w="1138733">
                  <a:extLst>
                    <a:ext uri="{9D8B030D-6E8A-4147-A177-3AD203B41FA5}">
                      <a16:colId xmlns:a16="http://schemas.microsoft.com/office/drawing/2014/main" val="742340266"/>
                    </a:ext>
                  </a:extLst>
                </a:gridCol>
                <a:gridCol w="1128700">
                  <a:extLst>
                    <a:ext uri="{9D8B030D-6E8A-4147-A177-3AD203B41FA5}">
                      <a16:colId xmlns:a16="http://schemas.microsoft.com/office/drawing/2014/main" val="191555419"/>
                    </a:ext>
                  </a:extLst>
                </a:gridCol>
                <a:gridCol w="1128700">
                  <a:extLst>
                    <a:ext uri="{9D8B030D-6E8A-4147-A177-3AD203B41FA5}">
                      <a16:colId xmlns:a16="http://schemas.microsoft.com/office/drawing/2014/main" val="3559742009"/>
                    </a:ext>
                  </a:extLst>
                </a:gridCol>
                <a:gridCol w="1138733">
                  <a:extLst>
                    <a:ext uri="{9D8B030D-6E8A-4147-A177-3AD203B41FA5}">
                      <a16:colId xmlns:a16="http://schemas.microsoft.com/office/drawing/2014/main" val="1250650343"/>
                    </a:ext>
                  </a:extLst>
                </a:gridCol>
              </a:tblGrid>
              <a:tr h="101741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Ketchikan Gateway Borough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Prince of Wales-Hyder Census Area (Metlakatla)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Alaska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United States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861230173"/>
                  </a:ext>
                </a:extLst>
              </a:tr>
              <a:tr h="465339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u="none" strike="noStrike">
                          <a:effectLst/>
                        </a:rPr>
                        <a:t>Uninsured Adults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17.5%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22.8%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16.3%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12.5%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806210695"/>
                  </a:ext>
                </a:extLst>
              </a:tr>
              <a:tr h="465339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u="none" strike="noStrike">
                          <a:effectLst/>
                        </a:rPr>
                        <a:t>Uninsured Children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10.9%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13.7%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8.8%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5.2%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932087964"/>
                  </a:ext>
                </a:extLst>
              </a:tr>
              <a:tr h="465339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u="none" strike="noStrike">
                          <a:effectLst/>
                        </a:rPr>
                        <a:t>Uninsured Elderly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0.6%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1.3%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0.8%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120918625"/>
                  </a:ext>
                </a:extLst>
              </a:tr>
              <a:tr h="465339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u="none" strike="noStrike">
                          <a:effectLst/>
                        </a:rPr>
                        <a:t>Avoidable Hospitalizations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2,937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ND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2,809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4,624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786223525"/>
                  </a:ext>
                </a:extLst>
              </a:tr>
              <a:tr h="465339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u="none" strike="noStrike">
                          <a:effectLst/>
                        </a:rPr>
                        <a:t>Rate of Primary Care Physicians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100.8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77.3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91.0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76.6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611291709"/>
                  </a:ext>
                </a:extLst>
              </a:tr>
              <a:tr h="465339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u="none" strike="noStrike">
                          <a:effectLst/>
                        </a:rPr>
                        <a:t>Rate of Mental Health Providers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273.0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124.6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433.4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202.8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885966069"/>
                  </a:ext>
                </a:extLst>
              </a:tr>
            </a:tbl>
          </a:graphicData>
        </a:graphic>
      </p:graphicFrame>
      <p:sp>
        <p:nvSpPr>
          <p:cNvPr id="3" name="Rectangle 1">
            <a:hlinkClick r:id="rId2"/>
            <a:extLst>
              <a:ext uri="{FF2B5EF4-FFF2-40B4-BE49-F238E27FC236}">
                <a16:creationId xmlns:a16="http://schemas.microsoft.com/office/drawing/2014/main" id="{1D349FB6-9CC1-45AE-8128-BD30CDEE2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9DBDCD-5331-425E-BF94-47823E577BCB}"/>
              </a:ext>
            </a:extLst>
          </p:cNvPr>
          <p:cNvSpPr txBox="1"/>
          <p:nvPr/>
        </p:nvSpPr>
        <p:spPr>
          <a:xfrm>
            <a:off x="632165" y="6558082"/>
            <a:ext cx="6094520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9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SOURCE: Behavioral Risk Factor Surveillance System (BRFSS) Healthy People 2020. 2016.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CCB504-8FF4-419E-92C2-72E969B2417D}"/>
              </a:ext>
            </a:extLst>
          </p:cNvPr>
          <p:cNvSpPr txBox="1"/>
          <p:nvPr/>
        </p:nvSpPr>
        <p:spPr>
          <a:xfrm>
            <a:off x="1145219" y="1908267"/>
            <a:ext cx="9632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“More services are needed. We have a good number of providers, but many don't accept </a:t>
            </a:r>
            <a:r>
              <a:rPr lang="en-US" sz="1800" b="1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Medicaid</a:t>
            </a: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or many providers are booked for months and people just end up going to the Emergency Department.” 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959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DFB7D-10E4-4189-A67A-9CC70F7D7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6562AC"/>
                </a:solidFill>
              </a:rPr>
              <a:t>Key Insights – Prevention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2386584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0AD0951-6283-4F36-B68D-E2B0DCE8B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603" y="4402421"/>
            <a:ext cx="5755741" cy="35478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Rates for preventive tests in the Ketchikan Gateway Borough are lower than state and national rates, which may correlate to cancer being the region’s leading cause of death.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The Ketchikan Gateway Borough has a higher rate of binge drinking, individuals who smoke, and obese adults than comparative regions.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A6E5996-7538-4B11-B231-BF280793076A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A56B38F-ADDE-4231-BDD2-C8FE2A904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703165"/>
              </p:ext>
            </p:extLst>
          </p:nvPr>
        </p:nvGraphicFramePr>
        <p:xfrm>
          <a:off x="5977750" y="1137348"/>
          <a:ext cx="5458970" cy="28220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5369">
                  <a:extLst>
                    <a:ext uri="{9D8B030D-6E8A-4147-A177-3AD203B41FA5}">
                      <a16:colId xmlns:a16="http://schemas.microsoft.com/office/drawing/2014/main" val="3080919658"/>
                    </a:ext>
                  </a:extLst>
                </a:gridCol>
                <a:gridCol w="1521818">
                  <a:extLst>
                    <a:ext uri="{9D8B030D-6E8A-4147-A177-3AD203B41FA5}">
                      <a16:colId xmlns:a16="http://schemas.microsoft.com/office/drawing/2014/main" val="1643973962"/>
                    </a:ext>
                  </a:extLst>
                </a:gridCol>
                <a:gridCol w="1116169">
                  <a:extLst>
                    <a:ext uri="{9D8B030D-6E8A-4147-A177-3AD203B41FA5}">
                      <a16:colId xmlns:a16="http://schemas.microsoft.com/office/drawing/2014/main" val="569181288"/>
                    </a:ext>
                  </a:extLst>
                </a:gridCol>
                <a:gridCol w="750541">
                  <a:extLst>
                    <a:ext uri="{9D8B030D-6E8A-4147-A177-3AD203B41FA5}">
                      <a16:colId xmlns:a16="http://schemas.microsoft.com/office/drawing/2014/main" val="2140153570"/>
                    </a:ext>
                  </a:extLst>
                </a:gridCol>
                <a:gridCol w="725073">
                  <a:extLst>
                    <a:ext uri="{9D8B030D-6E8A-4147-A177-3AD203B41FA5}">
                      <a16:colId xmlns:a16="http://schemas.microsoft.com/office/drawing/2014/main" val="2855195589"/>
                    </a:ext>
                  </a:extLst>
                </a:gridCol>
              </a:tblGrid>
              <a:tr h="856118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Ketchikan Gateway Borough 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Prince of Wales-Hyder Census Area (Metlakatla)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Alaska </a:t>
                      </a:r>
                      <a:endParaRPr lang="en-US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United States 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/>
                </a:tc>
                <a:extLst>
                  <a:ext uri="{0D108BD9-81ED-4DB2-BD59-A6C34878D82A}">
                    <a16:rowId xmlns:a16="http://schemas.microsoft.com/office/drawing/2014/main" val="829009360"/>
                  </a:ext>
                </a:extLst>
              </a:tr>
              <a:tr h="454472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Adults who are Obese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38.4%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39.6%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31.8%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29.5%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extLst>
                  <a:ext uri="{0D108BD9-81ED-4DB2-BD59-A6C34878D82A}">
                    <a16:rowId xmlns:a16="http://schemas.microsoft.com/office/drawing/2014/main" val="972790547"/>
                  </a:ext>
                </a:extLst>
              </a:tr>
              <a:tr h="655295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Percentage of Adults Current Smokers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22.7%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ND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20.2%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18.1%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extLst>
                  <a:ext uri="{0D108BD9-81ED-4DB2-BD59-A6C34878D82A}">
                    <a16:rowId xmlns:a16="http://schemas.microsoft.com/office/drawing/2014/main" val="3392545734"/>
                  </a:ext>
                </a:extLst>
              </a:tr>
              <a:tr h="856118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Percentage of Adults Reporting Binge or Heavy Drinking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21.6%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ND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18.7%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16.9%</a:t>
                      </a:r>
                      <a:endParaRPr lang="en-US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3" marR="78583" marT="10914" marB="0" anchor="ctr"/>
                </a:tc>
                <a:extLst>
                  <a:ext uri="{0D108BD9-81ED-4DB2-BD59-A6C34878D82A}">
                    <a16:rowId xmlns:a16="http://schemas.microsoft.com/office/drawing/2014/main" val="165182295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F1652A5-AF22-4A78-9B01-9FBC486F604E}"/>
              </a:ext>
            </a:extLst>
          </p:cNvPr>
          <p:cNvSpPr txBox="1"/>
          <p:nvPr/>
        </p:nvSpPr>
        <p:spPr>
          <a:xfrm>
            <a:off x="5916603" y="663059"/>
            <a:ext cx="6094520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0" u="none" strike="noStrike" cap="none" normalizeH="0" baseline="0" dirty="0">
                <a:ln>
                  <a:noFill/>
                </a:ln>
                <a:effectLst/>
                <a:latin typeface="+mn-lt"/>
              </a:rPr>
              <a:t>Preventive Lifestyle Measures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440859-E8F3-469F-AFFB-90925D1A22C8}"/>
              </a:ext>
            </a:extLst>
          </p:cNvPr>
          <p:cNvSpPr txBox="1"/>
          <p:nvPr/>
        </p:nvSpPr>
        <p:spPr>
          <a:xfrm>
            <a:off x="5977750" y="3959351"/>
            <a:ext cx="4924434" cy="237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SOURCE: Behavioral Risk Factor Surveillance System (BRFSS) Healthy People 2020. 2016.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4768CC8-4461-4E93-B690-EE6B04A01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112303"/>
            <a:ext cx="433168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SOURCE: Behavioral Risk Factor Surveillance System (BRFSS). Healthy People 2020, 2016.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37D51F9-3B1C-4156-B986-ADA46E88FF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7944697"/>
              </p:ext>
            </p:extLst>
          </p:nvPr>
        </p:nvGraphicFramePr>
        <p:xfrm>
          <a:off x="390617" y="3058253"/>
          <a:ext cx="4991449" cy="2724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055">
                  <a:extLst>
                    <a:ext uri="{9D8B030D-6E8A-4147-A177-3AD203B41FA5}">
                      <a16:colId xmlns:a16="http://schemas.microsoft.com/office/drawing/2014/main" val="3327080666"/>
                    </a:ext>
                  </a:extLst>
                </a:gridCol>
                <a:gridCol w="922207">
                  <a:extLst>
                    <a:ext uri="{9D8B030D-6E8A-4147-A177-3AD203B41FA5}">
                      <a16:colId xmlns:a16="http://schemas.microsoft.com/office/drawing/2014/main" val="1599959224"/>
                    </a:ext>
                  </a:extLst>
                </a:gridCol>
                <a:gridCol w="1016052">
                  <a:extLst>
                    <a:ext uri="{9D8B030D-6E8A-4147-A177-3AD203B41FA5}">
                      <a16:colId xmlns:a16="http://schemas.microsoft.com/office/drawing/2014/main" val="196556210"/>
                    </a:ext>
                  </a:extLst>
                </a:gridCol>
                <a:gridCol w="1016052">
                  <a:extLst>
                    <a:ext uri="{9D8B030D-6E8A-4147-A177-3AD203B41FA5}">
                      <a16:colId xmlns:a16="http://schemas.microsoft.com/office/drawing/2014/main" val="1093680759"/>
                    </a:ext>
                  </a:extLst>
                </a:gridCol>
                <a:gridCol w="1025083">
                  <a:extLst>
                    <a:ext uri="{9D8B030D-6E8A-4147-A177-3AD203B41FA5}">
                      <a16:colId xmlns:a16="http://schemas.microsoft.com/office/drawing/2014/main" val="2545622111"/>
                    </a:ext>
                  </a:extLst>
                </a:gridCol>
              </a:tblGrid>
              <a:tr h="43901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Ketchikan Gateway Borough 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Prince of Wales-Hyder Census Area (Metlakatla)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Alaska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United States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68312517"/>
                  </a:ext>
                </a:extLst>
              </a:tr>
              <a:tr h="434577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Mammogram Screening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24%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ND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28%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406392979"/>
                  </a:ext>
                </a:extLst>
              </a:tr>
              <a:tr h="434577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Pap Test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74.2%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ND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77.6%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78.5%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529600681"/>
                  </a:ext>
                </a:extLst>
              </a:tr>
              <a:tr h="434577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Sigmoidoscopy or Colonoscopy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49.0%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ND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57.8%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61.3%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245708703"/>
                  </a:ext>
                </a:extLst>
              </a:tr>
              <a:tr h="582743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Diabetes Management – Hemoglobin A1c Test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80.9%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61.5%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74.6%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85.7%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2713311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CEEF490-B457-4862-B970-5AEDEE34FAA3}"/>
              </a:ext>
            </a:extLst>
          </p:cNvPr>
          <p:cNvSpPr txBox="1"/>
          <p:nvPr/>
        </p:nvSpPr>
        <p:spPr>
          <a:xfrm>
            <a:off x="457200" y="2540677"/>
            <a:ext cx="6094520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0" u="none" strike="noStrike" cap="none" normalizeH="0" baseline="0" dirty="0">
                <a:ln>
                  <a:noFill/>
                </a:ln>
                <a:effectLst/>
                <a:latin typeface="+mn-lt"/>
              </a:rPr>
              <a:t>Preventive Health Measures  </a:t>
            </a:r>
          </a:p>
        </p:txBody>
      </p:sp>
    </p:spTree>
    <p:extLst>
      <p:ext uri="{BB962C8B-B14F-4D97-AF65-F5344CB8AC3E}">
        <p14:creationId xmlns:p14="http://schemas.microsoft.com/office/powerpoint/2010/main" val="2563263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5FA7-C3F5-494D-95DC-1F53435F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562AC"/>
                </a:solidFill>
              </a:rPr>
              <a:t>Key Insights - Causes of Death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E01319-B77E-498B-9483-646BDC30BC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87251" y="1874711"/>
            <a:ext cx="7969898" cy="334346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F3A58-9930-45AE-A557-CB7160677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0471" y="5247425"/>
            <a:ext cx="10243457" cy="124545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Suicide rates in Ketchikan are some of the highest rates in the nation. Rates are approximately twice the national average.</a:t>
            </a:r>
          </a:p>
          <a:p>
            <a:r>
              <a:rPr lang="en-US" dirty="0"/>
              <a:t>The leading cause of death in Ketchikan is cancer – this is unlike the United States and every state in the country. </a:t>
            </a:r>
          </a:p>
        </p:txBody>
      </p:sp>
    </p:spTree>
    <p:extLst>
      <p:ext uri="{BB962C8B-B14F-4D97-AF65-F5344CB8AC3E}">
        <p14:creationId xmlns:p14="http://schemas.microsoft.com/office/powerpoint/2010/main" val="294544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13130-AEF3-4622-9FA6-BC73C877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5" y="743386"/>
            <a:ext cx="3932237" cy="1237376"/>
          </a:xfrm>
        </p:spPr>
        <p:txBody>
          <a:bodyPr>
            <a:normAutofit fontScale="90000"/>
          </a:bodyPr>
          <a:lstStyle/>
          <a:p>
            <a:r>
              <a:rPr lang="en-US" sz="5000" dirty="0">
                <a:solidFill>
                  <a:srgbClr val="6562AC"/>
                </a:solidFill>
              </a:rPr>
              <a:t>Key Insights - Alcohol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1BB88-14D0-4267-9B8A-B3AD9A92C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8268" y="2015455"/>
            <a:ext cx="4283753" cy="2556545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Alaska average of alcohol induced deaths (19.4) is more double that of the United States average (7.6).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Ketchikan Gateway Borough has a premature death rate approximately three times the national death rate and 26.3% higher than the state rate.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DD2CF0-BE5C-4ADB-B7A7-D154715DB0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1207959"/>
              </p:ext>
            </p:extLst>
          </p:nvPr>
        </p:nvGraphicFramePr>
        <p:xfrm>
          <a:off x="5566917" y="1441965"/>
          <a:ext cx="5795183" cy="35736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5576">
                  <a:extLst>
                    <a:ext uri="{9D8B030D-6E8A-4147-A177-3AD203B41FA5}">
                      <a16:colId xmlns:a16="http://schemas.microsoft.com/office/drawing/2014/main" val="1428310936"/>
                    </a:ext>
                  </a:extLst>
                </a:gridCol>
                <a:gridCol w="1579869">
                  <a:extLst>
                    <a:ext uri="{9D8B030D-6E8A-4147-A177-3AD203B41FA5}">
                      <a16:colId xmlns:a16="http://schemas.microsoft.com/office/drawing/2014/main" val="762405750"/>
                    </a:ext>
                  </a:extLst>
                </a:gridCol>
                <a:gridCol w="1579869">
                  <a:extLst>
                    <a:ext uri="{9D8B030D-6E8A-4147-A177-3AD203B41FA5}">
                      <a16:colId xmlns:a16="http://schemas.microsoft.com/office/drawing/2014/main" val="1050112258"/>
                    </a:ext>
                  </a:extLst>
                </a:gridCol>
                <a:gridCol w="1579869">
                  <a:extLst>
                    <a:ext uri="{9D8B030D-6E8A-4147-A177-3AD203B41FA5}">
                      <a16:colId xmlns:a16="http://schemas.microsoft.com/office/drawing/2014/main" val="1338480968"/>
                    </a:ext>
                  </a:extLst>
                </a:gridCol>
              </a:tblGrid>
              <a:tr h="724664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Ketchikan Gateway Borough </a:t>
                      </a:r>
                      <a:endParaRPr lang="en-US" sz="1800" u="none" strike="noStrike">
                        <a:effectLst/>
                      </a:endParaRPr>
                    </a:p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Prince of Wales-Outer Ketchikan 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Alaska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193252550"/>
                  </a:ext>
                </a:extLst>
              </a:tr>
              <a:tr h="474832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All Causes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839.6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829.9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765.9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586796162"/>
                  </a:ext>
                </a:extLst>
              </a:tr>
              <a:tr h="474832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Alcohol Induced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24.5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36.1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19.4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261508164"/>
                  </a:ext>
                </a:extLst>
              </a:tr>
              <a:tr h="474832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Drug Induced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12.4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ND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14.5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835680790"/>
                  </a:ext>
                </a:extLst>
              </a:tr>
              <a:tr h="474832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Unintentional Injury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38.0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56.6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55.2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754763876"/>
                  </a:ext>
                </a:extLst>
              </a:tr>
              <a:tr h="474832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Suicide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30.5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30.9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21.7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371055274"/>
                  </a:ext>
                </a:extLst>
              </a:tr>
              <a:tr h="474832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Homicide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ND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>
                          <a:effectLst/>
                        </a:rPr>
                        <a:t>ND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5.2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0057916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645E6F-D32C-4457-8B29-42C700AE7BAD}"/>
              </a:ext>
            </a:extLst>
          </p:cNvPr>
          <p:cNvSpPr txBox="1"/>
          <p:nvPr/>
        </p:nvSpPr>
        <p:spPr>
          <a:xfrm>
            <a:off x="5566917" y="5060681"/>
            <a:ext cx="6097554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State of Alaska Epidemiologic Profile on Substance Use, Abuse and Dependency. 2013.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53900A-152F-49F5-84E6-66840C50F3C0}"/>
              </a:ext>
            </a:extLst>
          </p:cNvPr>
          <p:cNvSpPr txBox="1"/>
          <p:nvPr/>
        </p:nvSpPr>
        <p:spPr>
          <a:xfrm>
            <a:off x="5478140" y="1068340"/>
            <a:ext cx="6444448" cy="587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300" b="0" u="none" strike="noStrike" cap="none" normalizeH="0" baseline="0" dirty="0">
                <a:ln>
                  <a:noFill/>
                </a:ln>
                <a:effectLst/>
                <a:latin typeface="+mn-lt"/>
              </a:rPr>
              <a:t>Premature Deat</a:t>
            </a:r>
            <a:r>
              <a:rPr lang="en-US" altLang="en-US" sz="1300" dirty="0"/>
              <a:t>h Rates Associated with Substance Abuse, per 100,000 Population</a:t>
            </a:r>
            <a:endParaRPr kumimoji="0" lang="en-US" altLang="en-US" sz="1300" b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E9765F-353A-420D-AC08-59184C2D9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3897" y="4114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F7F974E-B4E6-491A-B48D-DB0AF378B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3897" y="7324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11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DFB7D-10E4-4189-A67A-9CC70F7D7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09" y="749271"/>
            <a:ext cx="4217315" cy="2270766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Key Insights - Detox Center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3E405D5B-DBCC-4150-A5C3-238D108BA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82650"/>
            <a:ext cx="5254625" cy="5294313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have a family member who is living with me who is struggling with heroin. He is technically homeless, and he is afraid. We’ve been wondering if there is a detox center.”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“Substance abuse treatment, especially detox, is very limited in this community and many of the services are available in another community, making post-rehab adjustments even more difficult.”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“This is a HIGH need. Without a detox people who want to begin treatment often don’t due to wait times.”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“A detox center would relieve the pressure on the hospital ER”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E5996-7538-4B11-B231-BF280793076A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8DD51-E901-452F-B52B-B9605180F190}"/>
              </a:ext>
            </a:extLst>
          </p:cNvPr>
          <p:cNvSpPr txBox="1"/>
          <p:nvPr/>
        </p:nvSpPr>
        <p:spPr>
          <a:xfrm>
            <a:off x="363460" y="4572269"/>
            <a:ext cx="550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6562AC"/>
                </a:solidFill>
                <a:latin typeface="Calisto MT" panose="02040603050505030304" pitchFamily="18" charset="0"/>
              </a:rPr>
              <a:t>The need for a detox center was mentioned in all four focus groups and almost all 16 stakeholder interviews. It ranked as the highest need in the community survey.</a:t>
            </a:r>
          </a:p>
        </p:txBody>
      </p:sp>
    </p:spTree>
    <p:extLst>
      <p:ext uri="{BB962C8B-B14F-4D97-AF65-F5344CB8AC3E}">
        <p14:creationId xmlns:p14="http://schemas.microsoft.com/office/powerpoint/2010/main" val="2633734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xmlns="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27432"/>
          </a:xfrm>
          <a:custGeom>
            <a:avLst/>
            <a:gdLst>
              <a:gd name="connsiteX0" fmla="*/ 0 w 6281928"/>
              <a:gd name="connsiteY0" fmla="*/ 0 h 27432"/>
              <a:gd name="connsiteX1" fmla="*/ 572353 w 6281928"/>
              <a:gd name="connsiteY1" fmla="*/ 0 h 27432"/>
              <a:gd name="connsiteX2" fmla="*/ 1207526 w 6281928"/>
              <a:gd name="connsiteY2" fmla="*/ 0 h 27432"/>
              <a:gd name="connsiteX3" fmla="*/ 1779880 w 6281928"/>
              <a:gd name="connsiteY3" fmla="*/ 0 h 27432"/>
              <a:gd name="connsiteX4" fmla="*/ 2540691 w 6281928"/>
              <a:gd name="connsiteY4" fmla="*/ 0 h 27432"/>
              <a:gd name="connsiteX5" fmla="*/ 3238683 w 6281928"/>
              <a:gd name="connsiteY5" fmla="*/ 0 h 27432"/>
              <a:gd name="connsiteX6" fmla="*/ 3936675 w 6281928"/>
              <a:gd name="connsiteY6" fmla="*/ 0 h 27432"/>
              <a:gd name="connsiteX7" fmla="*/ 4760305 w 6281928"/>
              <a:gd name="connsiteY7" fmla="*/ 0 h 27432"/>
              <a:gd name="connsiteX8" fmla="*/ 5521117 w 6281928"/>
              <a:gd name="connsiteY8" fmla="*/ 0 h 27432"/>
              <a:gd name="connsiteX9" fmla="*/ 6281928 w 6281928"/>
              <a:gd name="connsiteY9" fmla="*/ 0 h 27432"/>
              <a:gd name="connsiteX10" fmla="*/ 6281928 w 6281928"/>
              <a:gd name="connsiteY10" fmla="*/ 27432 h 27432"/>
              <a:gd name="connsiteX11" fmla="*/ 5772394 w 6281928"/>
              <a:gd name="connsiteY11" fmla="*/ 27432 h 27432"/>
              <a:gd name="connsiteX12" fmla="*/ 5200040 w 6281928"/>
              <a:gd name="connsiteY12" fmla="*/ 27432 h 27432"/>
              <a:gd name="connsiteX13" fmla="*/ 4439229 w 6281928"/>
              <a:gd name="connsiteY13" fmla="*/ 27432 h 27432"/>
              <a:gd name="connsiteX14" fmla="*/ 3615599 w 6281928"/>
              <a:gd name="connsiteY14" fmla="*/ 27432 h 27432"/>
              <a:gd name="connsiteX15" fmla="*/ 2980426 w 6281928"/>
              <a:gd name="connsiteY15" fmla="*/ 27432 h 27432"/>
              <a:gd name="connsiteX16" fmla="*/ 2156795 w 6281928"/>
              <a:gd name="connsiteY16" fmla="*/ 27432 h 27432"/>
              <a:gd name="connsiteX17" fmla="*/ 1584442 w 6281928"/>
              <a:gd name="connsiteY17" fmla="*/ 27432 h 27432"/>
              <a:gd name="connsiteX18" fmla="*/ 1074908 w 6281928"/>
              <a:gd name="connsiteY18" fmla="*/ 27432 h 27432"/>
              <a:gd name="connsiteX19" fmla="*/ 0 w 6281928"/>
              <a:gd name="connsiteY19" fmla="*/ 27432 h 27432"/>
              <a:gd name="connsiteX20" fmla="*/ 0 w 6281928"/>
              <a:gd name="connsiteY2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27432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764" y="13055"/>
                  <a:pt x="6281755" y="18641"/>
                  <a:pt x="6281928" y="27432"/>
                </a:cubicBezTo>
                <a:cubicBezTo>
                  <a:pt x="6078981" y="17572"/>
                  <a:pt x="5961061" y="11434"/>
                  <a:pt x="5772394" y="27432"/>
                </a:cubicBezTo>
                <a:cubicBezTo>
                  <a:pt x="5583727" y="43430"/>
                  <a:pt x="5329968" y="33352"/>
                  <a:pt x="5200040" y="27432"/>
                </a:cubicBezTo>
                <a:cubicBezTo>
                  <a:pt x="5070112" y="21512"/>
                  <a:pt x="4793288" y="30214"/>
                  <a:pt x="4439229" y="27432"/>
                </a:cubicBezTo>
                <a:cubicBezTo>
                  <a:pt x="4085170" y="24650"/>
                  <a:pt x="3813765" y="-7322"/>
                  <a:pt x="3615599" y="27432"/>
                </a:cubicBezTo>
                <a:cubicBezTo>
                  <a:pt x="3417433" y="62186"/>
                  <a:pt x="3133643" y="29871"/>
                  <a:pt x="2980426" y="27432"/>
                </a:cubicBezTo>
                <a:cubicBezTo>
                  <a:pt x="2827209" y="24993"/>
                  <a:pt x="2380685" y="60994"/>
                  <a:pt x="2156795" y="27432"/>
                </a:cubicBezTo>
                <a:cubicBezTo>
                  <a:pt x="1932905" y="-6130"/>
                  <a:pt x="1716744" y="7746"/>
                  <a:pt x="1584442" y="27432"/>
                </a:cubicBezTo>
                <a:cubicBezTo>
                  <a:pt x="1452140" y="47118"/>
                  <a:pt x="1280887" y="21894"/>
                  <a:pt x="1074908" y="27432"/>
                </a:cubicBezTo>
                <a:cubicBezTo>
                  <a:pt x="868929" y="32970"/>
                  <a:pt x="318124" y="-8734"/>
                  <a:pt x="0" y="27432"/>
                </a:cubicBezTo>
                <a:cubicBezTo>
                  <a:pt x="988" y="17221"/>
                  <a:pt x="-970" y="7538"/>
                  <a:pt x="0" y="0"/>
                </a:cubicBezTo>
                <a:close/>
              </a:path>
              <a:path w="6281928" h="27432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725" y="11634"/>
                  <a:pt x="6283131" y="16994"/>
                  <a:pt x="6281928" y="27432"/>
                </a:cubicBezTo>
                <a:cubicBezTo>
                  <a:pt x="6036108" y="24483"/>
                  <a:pt x="5743611" y="19559"/>
                  <a:pt x="5583936" y="27432"/>
                </a:cubicBezTo>
                <a:cubicBezTo>
                  <a:pt x="5424261" y="35305"/>
                  <a:pt x="5250533" y="8965"/>
                  <a:pt x="4948763" y="27432"/>
                </a:cubicBezTo>
                <a:cubicBezTo>
                  <a:pt x="4646993" y="45899"/>
                  <a:pt x="4354673" y="16709"/>
                  <a:pt x="4125133" y="27432"/>
                </a:cubicBezTo>
                <a:cubicBezTo>
                  <a:pt x="3895593" y="38156"/>
                  <a:pt x="3570246" y="38353"/>
                  <a:pt x="3301502" y="27432"/>
                </a:cubicBezTo>
                <a:cubicBezTo>
                  <a:pt x="3032758" y="16511"/>
                  <a:pt x="2955340" y="21049"/>
                  <a:pt x="2729149" y="27432"/>
                </a:cubicBezTo>
                <a:cubicBezTo>
                  <a:pt x="2502958" y="33815"/>
                  <a:pt x="2269423" y="12286"/>
                  <a:pt x="2031157" y="27432"/>
                </a:cubicBezTo>
                <a:cubicBezTo>
                  <a:pt x="1792891" y="42578"/>
                  <a:pt x="1484731" y="31266"/>
                  <a:pt x="1207526" y="27432"/>
                </a:cubicBezTo>
                <a:cubicBezTo>
                  <a:pt x="930321" y="23598"/>
                  <a:pt x="560231" y="-24258"/>
                  <a:pt x="0" y="27432"/>
                </a:cubicBezTo>
                <a:cubicBezTo>
                  <a:pt x="894" y="14250"/>
                  <a:pt x="667" y="1105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3E8E85A-3132-4A5B-A277-1364C3752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6139" y="1323939"/>
            <a:ext cx="3647661" cy="3849746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Binge drinking has reduced by half since 2013.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Around 1 in 10 Ketchikan students reported binge drinking in 2019.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 drug use without a Dr’s approval has decreased since 2013.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in 10 Ketchikan students report abusing prescription medication</a:t>
            </a:r>
          </a:p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CB60B05-C6CE-44D7-82E3-9A29F35BD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49" y="567946"/>
            <a:ext cx="7537143" cy="1624013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6562AC"/>
                </a:solidFill>
              </a:rPr>
              <a:t>Key Insights – Youth &amp; Substances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892A26-9E0E-45F7-9F05-92362303E79C}"/>
              </a:ext>
            </a:extLst>
          </p:cNvPr>
          <p:cNvSpPr txBox="1"/>
          <p:nvPr/>
        </p:nvSpPr>
        <p:spPr>
          <a:xfrm>
            <a:off x="775963" y="2173553"/>
            <a:ext cx="30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Percentage of Students who Binge Drink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E345AB7-E74D-4BB0-BB48-CFF26C008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19936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BF2B457-8B5D-4F49-B6BD-9827393D29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8776158"/>
              </p:ext>
            </p:extLst>
          </p:nvPr>
        </p:nvGraphicFramePr>
        <p:xfrm>
          <a:off x="216727" y="2730406"/>
          <a:ext cx="357394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9E47B066-6C84-44E5-AED1-16B7979BF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520360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650D4C-AB66-49B0-8AB3-47D9523A7078}"/>
              </a:ext>
            </a:extLst>
          </p:cNvPr>
          <p:cNvSpPr txBox="1"/>
          <p:nvPr/>
        </p:nvSpPr>
        <p:spPr>
          <a:xfrm>
            <a:off x="2543243" y="5521425"/>
            <a:ext cx="652952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9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Alaska Youth Risk Behavior Survey. 2013-2019. 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25408FE-B7E5-429F-B9A0-62BE0A10A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1486982"/>
              </p:ext>
            </p:extLst>
          </p:nvPr>
        </p:nvGraphicFramePr>
        <p:xfrm>
          <a:off x="4292082" y="2753223"/>
          <a:ext cx="332945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E83EA12-C488-4AE5-9930-65AF984C9E9C}"/>
              </a:ext>
            </a:extLst>
          </p:cNvPr>
          <p:cNvSpPr txBox="1"/>
          <p:nvPr/>
        </p:nvSpPr>
        <p:spPr>
          <a:xfrm>
            <a:off x="4722064" y="2117918"/>
            <a:ext cx="2691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Percentage of Students who Abuse Prescriptions</a:t>
            </a:r>
          </a:p>
        </p:txBody>
      </p:sp>
    </p:spTree>
    <p:extLst>
      <p:ext uri="{BB962C8B-B14F-4D97-AF65-F5344CB8AC3E}">
        <p14:creationId xmlns:p14="http://schemas.microsoft.com/office/powerpoint/2010/main" val="2401881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5FA7-C3F5-494D-95DC-1F53435F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562AC"/>
                </a:solidFill>
              </a:rPr>
              <a:t>Key Insights – Youth &amp; Substances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F3A58-9930-45AE-A557-CB7160677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0471" y="5247425"/>
            <a:ext cx="4676995" cy="1245450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Heroin use is high among Alaska and Ketchikan students, 2.4% and 1.9% respectively.</a:t>
            </a:r>
          </a:p>
          <a:p>
            <a:r>
              <a:rPr lang="en-US" dirty="0"/>
              <a:t>The use of heroin peaked in 2013 and spiked again in 2017.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02FCD2-58E5-4DFB-AAFE-24221124F149}"/>
              </a:ext>
            </a:extLst>
          </p:cNvPr>
          <p:cNvSpPr txBox="1"/>
          <p:nvPr/>
        </p:nvSpPr>
        <p:spPr>
          <a:xfrm>
            <a:off x="838200" y="1970530"/>
            <a:ext cx="270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Heroin Use (grade 9-12)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777E90-CFE8-49BF-8074-4AF1FF75B207}"/>
              </a:ext>
            </a:extLst>
          </p:cNvPr>
          <p:cNvSpPr txBox="1"/>
          <p:nvPr/>
        </p:nvSpPr>
        <p:spPr>
          <a:xfrm>
            <a:off x="5966325" y="5169958"/>
            <a:ext cx="593583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500" b="0" i="0" u="none" strike="noStrike" baseline="0" dirty="0">
                <a:latin typeface="Calibri" panose="020F0502020204030204" pitchFamily="34" charset="0"/>
              </a:rPr>
              <a:t>Approximately 2% of Ketchikan students reported using methamphetamine in 2019, reflecting 16 Ketchikan high schoolers who used meth in the past month. 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endParaRPr lang="en-US" sz="1000" b="0" i="0" u="none" strike="noStrike" baseline="0" dirty="0">
              <a:latin typeface="Calibri" panose="020F0502020204030204" pitchFamily="34" charset="0"/>
            </a:endParaRP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500" b="0" i="0" u="none" strike="noStrike" baseline="0" dirty="0">
                <a:latin typeface="Calibri" panose="020F0502020204030204" pitchFamily="34" charset="0"/>
              </a:rPr>
              <a:t>The rates of methamphetamine by Alaska and Ketchikan students are significantly higher than the national average (0.3%; 2016)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58F886-CDC8-4C2C-9B7D-6382DC38BA97}"/>
              </a:ext>
            </a:extLst>
          </p:cNvPr>
          <p:cNvSpPr txBox="1"/>
          <p:nvPr/>
        </p:nvSpPr>
        <p:spPr>
          <a:xfrm>
            <a:off x="6548021" y="1964922"/>
            <a:ext cx="382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Methamphetamine Use (grade 9-12)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BC25D17-C3D9-4C04-A05D-A9D5BFE316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5562463"/>
              </p:ext>
            </p:extLst>
          </p:nvPr>
        </p:nvGraphicFramePr>
        <p:xfrm>
          <a:off x="838200" y="249445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558B76B-2FAB-4146-83B2-BFB84BF71D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3315322"/>
              </p:ext>
            </p:extLst>
          </p:nvPr>
        </p:nvGraphicFramePr>
        <p:xfrm>
          <a:off x="6404869" y="2765708"/>
          <a:ext cx="4948931" cy="2471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7528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5FA7-C3F5-494D-95DC-1F53435F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6562AC"/>
                </a:solidFill>
              </a:rPr>
              <a:t>Youth Drug Use Prevention Education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F3A58-9930-45AE-A557-CB7160677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8362" y="2206305"/>
            <a:ext cx="10115276" cy="3926047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buNone/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“Youth start experimenting with alcohol around 14 to 17 years. Then they transition to meth, heroin, and pills. Parents are addicted and so are kids.”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buNone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“The school district can embrace more consistent education, so every grade gets reinforcing messages each year.”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this in schools, having a community-based program could be really successful.”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“I’d like NEW content. Taught to kids in a new way.”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“The school system’s struggle to acknowledge there is a problem among the youth with drinking and other substances - kids are dealing with issues at home, and a lot of them don’t know how to ask for help.”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339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DFB7D-10E4-4189-A67A-9CC70F7D7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6562AC"/>
                </a:solidFill>
              </a:rPr>
              <a:t>Key Insights – Youth Mental Health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2386584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0AD0951-6283-4F36-B68D-E2B0DCE8B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606" y="4351489"/>
            <a:ext cx="5755741" cy="35478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rate of high schoolers in Ketchikan reportedly attempting suicides has risen every year since 2013</a:t>
            </a:r>
          </a:p>
          <a:p>
            <a:pPr marL="285750" indent="-285750" eaLnBrk="1" hangingPunct="1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in every nine Ketchikan high schoolers (11.9%) reported attempting suicide. One in every five Alaska high schoolers (19.7%) reported attempting suicide. These numbers are higher than the United States average (7.0%).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A6E5996-7538-4B11-B231-BF280793076A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652A5-AF22-4A78-9B01-9FBC486F604E}"/>
              </a:ext>
            </a:extLst>
          </p:cNvPr>
          <p:cNvSpPr txBox="1"/>
          <p:nvPr/>
        </p:nvSpPr>
        <p:spPr>
          <a:xfrm>
            <a:off x="6403059" y="790240"/>
            <a:ext cx="6094520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0" u="none" strike="noStrike" cap="none" normalizeH="0" baseline="0" dirty="0">
                <a:ln>
                  <a:noFill/>
                </a:ln>
                <a:effectLst/>
                <a:latin typeface="+mn-lt"/>
              </a:rPr>
              <a:t>Percentage of Students who Attempted Suicide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440859-E8F3-469F-AFFB-90925D1A22C8}"/>
              </a:ext>
            </a:extLst>
          </p:cNvPr>
          <p:cNvSpPr txBox="1"/>
          <p:nvPr/>
        </p:nvSpPr>
        <p:spPr>
          <a:xfrm>
            <a:off x="6424043" y="3952030"/>
            <a:ext cx="4924434" cy="237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sz="9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Alaska Youth Risk Behavior Survey. 2013-2019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4768CC8-4461-4E93-B690-EE6B04A01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55" y="5220879"/>
            <a:ext cx="4331681" cy="242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9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Alaska Youth Risk Behavior Survey. 2013-2019. 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EEF490-B457-4862-B970-5AEDEE34FAA3}"/>
              </a:ext>
            </a:extLst>
          </p:cNvPr>
          <p:cNvSpPr txBox="1"/>
          <p:nvPr/>
        </p:nvSpPr>
        <p:spPr>
          <a:xfrm>
            <a:off x="3178524" y="2950441"/>
            <a:ext cx="2424220" cy="991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Percentage of Students who Seriously Considered Suicide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782150-53D5-4B32-A24A-9AE2D8B04CD0}"/>
              </a:ext>
            </a:extLst>
          </p:cNvPr>
          <p:cNvSpPr txBox="1"/>
          <p:nvPr/>
        </p:nvSpPr>
        <p:spPr>
          <a:xfrm>
            <a:off x="126507" y="5558620"/>
            <a:ext cx="5510813" cy="1347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number of students who have seriously considered suicide in Alaska has risen around 10% since 2013, whereas rates in Ketchikan have fluctuated between 26% and 21%.  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C2EF5C6-4B26-4910-AA1D-FE25C56E18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061939"/>
              </p:ext>
            </p:extLst>
          </p:nvPr>
        </p:nvGraphicFramePr>
        <p:xfrm>
          <a:off x="6464206" y="13078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1" name="Graphic 20" descr="Man with solid fill">
            <a:extLst>
              <a:ext uri="{FF2B5EF4-FFF2-40B4-BE49-F238E27FC236}">
                <a16:creationId xmlns:a16="http://schemas.microsoft.com/office/drawing/2014/main" id="{9415ECAD-78DC-43F4-9F45-69C0533B589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86451" y="4681307"/>
            <a:ext cx="486030" cy="486030"/>
          </a:xfrm>
          <a:prstGeom prst="rect">
            <a:avLst/>
          </a:prstGeom>
        </p:spPr>
      </p:pic>
      <p:pic>
        <p:nvPicPr>
          <p:cNvPr id="22" name="Graphic 21" descr="Man with solid fill">
            <a:extLst>
              <a:ext uri="{FF2B5EF4-FFF2-40B4-BE49-F238E27FC236}">
                <a16:creationId xmlns:a16="http://schemas.microsoft.com/office/drawing/2014/main" id="{308D44F4-C6BF-4BC4-B77D-B8399393735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54099" y="3072208"/>
            <a:ext cx="486030" cy="486030"/>
          </a:xfrm>
          <a:prstGeom prst="rect">
            <a:avLst/>
          </a:prstGeom>
        </p:spPr>
      </p:pic>
      <p:pic>
        <p:nvPicPr>
          <p:cNvPr id="23" name="Graphic 22" descr="Man with solid fill">
            <a:extLst>
              <a:ext uri="{FF2B5EF4-FFF2-40B4-BE49-F238E27FC236}">
                <a16:creationId xmlns:a16="http://schemas.microsoft.com/office/drawing/2014/main" id="{DF4F37AA-2BB3-4DD1-AE91-14CFF0FE55D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46145" y="4146591"/>
            <a:ext cx="486030" cy="486030"/>
          </a:xfrm>
          <a:prstGeom prst="rect">
            <a:avLst/>
          </a:prstGeom>
        </p:spPr>
      </p:pic>
      <p:pic>
        <p:nvPicPr>
          <p:cNvPr id="24" name="Graphic 23" descr="Man with solid fill">
            <a:extLst>
              <a:ext uri="{FF2B5EF4-FFF2-40B4-BE49-F238E27FC236}">
                <a16:creationId xmlns:a16="http://schemas.microsoft.com/office/drawing/2014/main" id="{F378DC09-C90F-4B9C-974A-53D0BE4E1AD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90531" y="3617615"/>
            <a:ext cx="486030" cy="486030"/>
          </a:xfrm>
          <a:prstGeom prst="rect">
            <a:avLst/>
          </a:prstGeom>
        </p:spPr>
      </p:pic>
      <p:pic>
        <p:nvPicPr>
          <p:cNvPr id="25" name="Graphic 24" descr="Man with solid fill">
            <a:extLst>
              <a:ext uri="{FF2B5EF4-FFF2-40B4-BE49-F238E27FC236}">
                <a16:creationId xmlns:a16="http://schemas.microsoft.com/office/drawing/2014/main" id="{1C654287-DAD4-49FB-AE5E-5B89BFA4D1A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59078" y="2533248"/>
            <a:ext cx="486030" cy="486030"/>
          </a:xfrm>
          <a:prstGeom prst="rect">
            <a:avLst/>
          </a:prstGeom>
        </p:spPr>
      </p:pic>
      <p:pic>
        <p:nvPicPr>
          <p:cNvPr id="26" name="Graphic 25" descr="Man with solid fill">
            <a:extLst>
              <a:ext uri="{FF2B5EF4-FFF2-40B4-BE49-F238E27FC236}">
                <a16:creationId xmlns:a16="http://schemas.microsoft.com/office/drawing/2014/main" id="{60807AA2-30A3-4C68-9E50-1636614CEDC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60345" y="2533248"/>
            <a:ext cx="486030" cy="486030"/>
          </a:xfrm>
          <a:prstGeom prst="rect">
            <a:avLst/>
          </a:prstGeom>
        </p:spPr>
      </p:pic>
      <p:pic>
        <p:nvPicPr>
          <p:cNvPr id="27" name="Graphic 26" descr="Man with solid fill">
            <a:extLst>
              <a:ext uri="{FF2B5EF4-FFF2-40B4-BE49-F238E27FC236}">
                <a16:creationId xmlns:a16="http://schemas.microsoft.com/office/drawing/2014/main" id="{D9ECBE4B-3144-484C-92D9-3022BD8E38B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54099" y="3625873"/>
            <a:ext cx="486030" cy="486030"/>
          </a:xfrm>
          <a:prstGeom prst="rect">
            <a:avLst/>
          </a:prstGeom>
        </p:spPr>
      </p:pic>
      <p:pic>
        <p:nvPicPr>
          <p:cNvPr id="28" name="Graphic 27" descr="Man with solid fill">
            <a:extLst>
              <a:ext uri="{FF2B5EF4-FFF2-40B4-BE49-F238E27FC236}">
                <a16:creationId xmlns:a16="http://schemas.microsoft.com/office/drawing/2014/main" id="{3662955D-55F6-4291-85B4-BD9AF33054E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60345" y="4690404"/>
            <a:ext cx="486030" cy="486030"/>
          </a:xfrm>
          <a:prstGeom prst="rect">
            <a:avLst/>
          </a:prstGeom>
        </p:spPr>
      </p:pic>
      <p:pic>
        <p:nvPicPr>
          <p:cNvPr id="29" name="Graphic 28" descr="Man with solid fill">
            <a:extLst>
              <a:ext uri="{FF2B5EF4-FFF2-40B4-BE49-F238E27FC236}">
                <a16:creationId xmlns:a16="http://schemas.microsoft.com/office/drawing/2014/main" id="{C8BCCBC8-3F3A-4F9D-ABA9-62938CDD91C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0531" y="4154549"/>
            <a:ext cx="486030" cy="486030"/>
          </a:xfrm>
          <a:prstGeom prst="rect">
            <a:avLst/>
          </a:prstGeom>
        </p:spPr>
      </p:pic>
      <p:pic>
        <p:nvPicPr>
          <p:cNvPr id="30" name="Graphic 29" descr="Man with solid fill">
            <a:extLst>
              <a:ext uri="{FF2B5EF4-FFF2-40B4-BE49-F238E27FC236}">
                <a16:creationId xmlns:a16="http://schemas.microsoft.com/office/drawing/2014/main" id="{86655EAD-5745-4EFA-9E81-A546E4DBE89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71575" y="3079251"/>
            <a:ext cx="486030" cy="486030"/>
          </a:xfrm>
          <a:prstGeom prst="rect">
            <a:avLst/>
          </a:prstGeom>
        </p:spPr>
      </p:pic>
      <p:pic>
        <p:nvPicPr>
          <p:cNvPr id="41" name="Graphic 40" descr="Man with solid fill">
            <a:extLst>
              <a:ext uri="{FF2B5EF4-FFF2-40B4-BE49-F238E27FC236}">
                <a16:creationId xmlns:a16="http://schemas.microsoft.com/office/drawing/2014/main" id="{34642C11-5CC0-43D3-A821-66414E3C190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39443" y="4681307"/>
            <a:ext cx="486030" cy="486030"/>
          </a:xfrm>
          <a:prstGeom prst="rect">
            <a:avLst/>
          </a:prstGeom>
        </p:spPr>
      </p:pic>
      <p:pic>
        <p:nvPicPr>
          <p:cNvPr id="42" name="Graphic 41" descr="Man with solid fill">
            <a:extLst>
              <a:ext uri="{FF2B5EF4-FFF2-40B4-BE49-F238E27FC236}">
                <a16:creationId xmlns:a16="http://schemas.microsoft.com/office/drawing/2014/main" id="{7EE77D02-2D0C-457D-B24C-4E0965A1EA2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07091" y="3072208"/>
            <a:ext cx="486030" cy="486030"/>
          </a:xfrm>
          <a:prstGeom prst="rect">
            <a:avLst/>
          </a:prstGeom>
        </p:spPr>
      </p:pic>
      <p:pic>
        <p:nvPicPr>
          <p:cNvPr id="43" name="Graphic 42" descr="Man with solid fill">
            <a:extLst>
              <a:ext uri="{FF2B5EF4-FFF2-40B4-BE49-F238E27FC236}">
                <a16:creationId xmlns:a16="http://schemas.microsoft.com/office/drawing/2014/main" id="{5308E73F-8A1E-447B-9C1F-5FDDD617BCC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99137" y="4146591"/>
            <a:ext cx="486030" cy="486030"/>
          </a:xfrm>
          <a:prstGeom prst="rect">
            <a:avLst/>
          </a:prstGeom>
        </p:spPr>
      </p:pic>
      <p:pic>
        <p:nvPicPr>
          <p:cNvPr id="44" name="Graphic 43" descr="Man with solid fill">
            <a:extLst>
              <a:ext uri="{FF2B5EF4-FFF2-40B4-BE49-F238E27FC236}">
                <a16:creationId xmlns:a16="http://schemas.microsoft.com/office/drawing/2014/main" id="{EB219520-4F11-4EC3-BE2C-2E33EF4FFF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43523" y="3617615"/>
            <a:ext cx="486030" cy="486030"/>
          </a:xfrm>
          <a:prstGeom prst="rect">
            <a:avLst/>
          </a:prstGeom>
        </p:spPr>
      </p:pic>
      <p:pic>
        <p:nvPicPr>
          <p:cNvPr id="45" name="Graphic 44" descr="Man with solid fill">
            <a:extLst>
              <a:ext uri="{FF2B5EF4-FFF2-40B4-BE49-F238E27FC236}">
                <a16:creationId xmlns:a16="http://schemas.microsoft.com/office/drawing/2014/main" id="{D5BA0CC9-7608-467A-9C56-09BB90C747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12070" y="2533248"/>
            <a:ext cx="486030" cy="486030"/>
          </a:xfrm>
          <a:prstGeom prst="rect">
            <a:avLst/>
          </a:prstGeom>
        </p:spPr>
      </p:pic>
      <p:pic>
        <p:nvPicPr>
          <p:cNvPr id="46" name="Graphic 45" descr="Man with solid fill">
            <a:extLst>
              <a:ext uri="{FF2B5EF4-FFF2-40B4-BE49-F238E27FC236}">
                <a16:creationId xmlns:a16="http://schemas.microsoft.com/office/drawing/2014/main" id="{519FDCD9-69D2-4C49-9D6A-07832BD098E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13337" y="2533248"/>
            <a:ext cx="486030" cy="486030"/>
          </a:xfrm>
          <a:prstGeom prst="rect">
            <a:avLst/>
          </a:prstGeom>
        </p:spPr>
      </p:pic>
      <p:pic>
        <p:nvPicPr>
          <p:cNvPr id="47" name="Graphic 46" descr="Man with solid fill">
            <a:extLst>
              <a:ext uri="{FF2B5EF4-FFF2-40B4-BE49-F238E27FC236}">
                <a16:creationId xmlns:a16="http://schemas.microsoft.com/office/drawing/2014/main" id="{9ECCECBC-3C14-48F2-A3AB-3CDD55D5C1D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7091" y="3625873"/>
            <a:ext cx="486030" cy="486030"/>
          </a:xfrm>
          <a:prstGeom prst="rect">
            <a:avLst/>
          </a:prstGeom>
        </p:spPr>
      </p:pic>
      <p:pic>
        <p:nvPicPr>
          <p:cNvPr id="48" name="Graphic 47" descr="Man with solid fill">
            <a:extLst>
              <a:ext uri="{FF2B5EF4-FFF2-40B4-BE49-F238E27FC236}">
                <a16:creationId xmlns:a16="http://schemas.microsoft.com/office/drawing/2014/main" id="{2D4BA5FB-5EE4-44DB-B486-C6A05E2AD07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13337" y="4690404"/>
            <a:ext cx="486030" cy="486030"/>
          </a:xfrm>
          <a:prstGeom prst="rect">
            <a:avLst/>
          </a:prstGeom>
        </p:spPr>
      </p:pic>
      <p:pic>
        <p:nvPicPr>
          <p:cNvPr id="49" name="Graphic 48" descr="Man with solid fill">
            <a:extLst>
              <a:ext uri="{FF2B5EF4-FFF2-40B4-BE49-F238E27FC236}">
                <a16:creationId xmlns:a16="http://schemas.microsoft.com/office/drawing/2014/main" id="{7BB50FD6-BF36-4069-87D6-4FE6B6883F2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43523" y="4154549"/>
            <a:ext cx="486030" cy="486030"/>
          </a:xfrm>
          <a:prstGeom prst="rect">
            <a:avLst/>
          </a:prstGeom>
        </p:spPr>
      </p:pic>
      <p:pic>
        <p:nvPicPr>
          <p:cNvPr id="50" name="Graphic 49" descr="Man with solid fill">
            <a:extLst>
              <a:ext uri="{FF2B5EF4-FFF2-40B4-BE49-F238E27FC236}">
                <a16:creationId xmlns:a16="http://schemas.microsoft.com/office/drawing/2014/main" id="{D988933F-79E6-487B-97D7-8B971FBB1C2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24567" y="3079251"/>
            <a:ext cx="486030" cy="486030"/>
          </a:xfrm>
          <a:prstGeom prst="rect">
            <a:avLst/>
          </a:prstGeom>
        </p:spPr>
      </p:pic>
      <p:pic>
        <p:nvPicPr>
          <p:cNvPr id="51" name="Graphic 50" descr="Man with solid fill">
            <a:extLst>
              <a:ext uri="{FF2B5EF4-FFF2-40B4-BE49-F238E27FC236}">
                <a16:creationId xmlns:a16="http://schemas.microsoft.com/office/drawing/2014/main" id="{1688AB2D-96DE-49AD-A4D6-F3A9CBDADAD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389627" y="4683566"/>
            <a:ext cx="486030" cy="486030"/>
          </a:xfrm>
          <a:prstGeom prst="rect">
            <a:avLst/>
          </a:prstGeom>
        </p:spPr>
      </p:pic>
      <p:pic>
        <p:nvPicPr>
          <p:cNvPr id="52" name="Graphic 51" descr="Man with solid fill">
            <a:extLst>
              <a:ext uri="{FF2B5EF4-FFF2-40B4-BE49-F238E27FC236}">
                <a16:creationId xmlns:a16="http://schemas.microsoft.com/office/drawing/2014/main" id="{C4C46DEA-18A2-4C9D-AE82-2CA1AE60CF9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657275" y="3074467"/>
            <a:ext cx="486030" cy="486030"/>
          </a:xfrm>
          <a:prstGeom prst="rect">
            <a:avLst/>
          </a:prstGeom>
        </p:spPr>
      </p:pic>
      <p:pic>
        <p:nvPicPr>
          <p:cNvPr id="53" name="Graphic 52" descr="Man with solid fill">
            <a:extLst>
              <a:ext uri="{FF2B5EF4-FFF2-40B4-BE49-F238E27FC236}">
                <a16:creationId xmlns:a16="http://schemas.microsoft.com/office/drawing/2014/main" id="{A4FE38F3-A50D-43BA-8C75-49CC35DE84E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649321" y="4148850"/>
            <a:ext cx="486030" cy="486030"/>
          </a:xfrm>
          <a:prstGeom prst="rect">
            <a:avLst/>
          </a:prstGeom>
        </p:spPr>
      </p:pic>
      <p:pic>
        <p:nvPicPr>
          <p:cNvPr id="54" name="Graphic 53" descr="Man with solid fill">
            <a:extLst>
              <a:ext uri="{FF2B5EF4-FFF2-40B4-BE49-F238E27FC236}">
                <a16:creationId xmlns:a16="http://schemas.microsoft.com/office/drawing/2014/main" id="{79A21C2F-261F-4EE2-8672-CE44C7F4272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393707" y="3619874"/>
            <a:ext cx="486030" cy="486030"/>
          </a:xfrm>
          <a:prstGeom prst="rect">
            <a:avLst/>
          </a:prstGeom>
        </p:spPr>
      </p:pic>
      <p:pic>
        <p:nvPicPr>
          <p:cNvPr id="55" name="Graphic 54" descr="Man with solid fill">
            <a:extLst>
              <a:ext uri="{FF2B5EF4-FFF2-40B4-BE49-F238E27FC236}">
                <a16:creationId xmlns:a16="http://schemas.microsoft.com/office/drawing/2014/main" id="{D6385D32-EF0C-4DE1-8171-2E4AEFD1021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362254" y="2535507"/>
            <a:ext cx="486030" cy="486030"/>
          </a:xfrm>
          <a:prstGeom prst="rect">
            <a:avLst/>
          </a:prstGeom>
        </p:spPr>
      </p:pic>
      <p:pic>
        <p:nvPicPr>
          <p:cNvPr id="56" name="Graphic 55" descr="Man with solid fill">
            <a:extLst>
              <a:ext uri="{FF2B5EF4-FFF2-40B4-BE49-F238E27FC236}">
                <a16:creationId xmlns:a16="http://schemas.microsoft.com/office/drawing/2014/main" id="{F8F88499-D017-42E1-AF71-C6EAF598AF0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663521" y="2535507"/>
            <a:ext cx="486030" cy="486030"/>
          </a:xfrm>
          <a:prstGeom prst="rect">
            <a:avLst/>
          </a:prstGeom>
        </p:spPr>
      </p:pic>
      <p:pic>
        <p:nvPicPr>
          <p:cNvPr id="57" name="Graphic 56" descr="Man with solid fill">
            <a:extLst>
              <a:ext uri="{FF2B5EF4-FFF2-40B4-BE49-F238E27FC236}">
                <a16:creationId xmlns:a16="http://schemas.microsoft.com/office/drawing/2014/main" id="{38693836-2FCD-426D-BC97-7BA36CAB30A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657275" y="3628132"/>
            <a:ext cx="486030" cy="486030"/>
          </a:xfrm>
          <a:prstGeom prst="rect">
            <a:avLst/>
          </a:prstGeom>
        </p:spPr>
      </p:pic>
      <p:pic>
        <p:nvPicPr>
          <p:cNvPr id="58" name="Graphic 57" descr="Man with solid fill">
            <a:extLst>
              <a:ext uri="{FF2B5EF4-FFF2-40B4-BE49-F238E27FC236}">
                <a16:creationId xmlns:a16="http://schemas.microsoft.com/office/drawing/2014/main" id="{6F0D790A-A24E-4C03-AF4A-4A7C687953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663521" y="4692663"/>
            <a:ext cx="486030" cy="486030"/>
          </a:xfrm>
          <a:prstGeom prst="rect">
            <a:avLst/>
          </a:prstGeom>
        </p:spPr>
      </p:pic>
      <p:pic>
        <p:nvPicPr>
          <p:cNvPr id="59" name="Graphic 58" descr="Man with solid fill">
            <a:extLst>
              <a:ext uri="{FF2B5EF4-FFF2-40B4-BE49-F238E27FC236}">
                <a16:creationId xmlns:a16="http://schemas.microsoft.com/office/drawing/2014/main" id="{5E3E964B-FCC2-4452-86EA-876B533A096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393707" y="4156808"/>
            <a:ext cx="486030" cy="486030"/>
          </a:xfrm>
          <a:prstGeom prst="rect">
            <a:avLst/>
          </a:prstGeom>
        </p:spPr>
      </p:pic>
      <p:pic>
        <p:nvPicPr>
          <p:cNvPr id="60" name="Graphic 59" descr="Man with solid fill">
            <a:extLst>
              <a:ext uri="{FF2B5EF4-FFF2-40B4-BE49-F238E27FC236}">
                <a16:creationId xmlns:a16="http://schemas.microsoft.com/office/drawing/2014/main" id="{DD38DBE9-D744-42A5-9518-E4F5E9CE5CB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374751" y="3081510"/>
            <a:ext cx="486030" cy="486030"/>
          </a:xfrm>
          <a:prstGeom prst="rect">
            <a:avLst/>
          </a:prstGeom>
        </p:spPr>
      </p:pic>
      <p:pic>
        <p:nvPicPr>
          <p:cNvPr id="61" name="Graphic 60" descr="Man with solid fill">
            <a:extLst>
              <a:ext uri="{FF2B5EF4-FFF2-40B4-BE49-F238E27FC236}">
                <a16:creationId xmlns:a16="http://schemas.microsoft.com/office/drawing/2014/main" id="{4F904816-E081-474E-B500-72607B70B31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48930" y="4683798"/>
            <a:ext cx="486030" cy="486030"/>
          </a:xfrm>
          <a:prstGeom prst="rect">
            <a:avLst/>
          </a:prstGeom>
        </p:spPr>
      </p:pic>
      <p:pic>
        <p:nvPicPr>
          <p:cNvPr id="62" name="Graphic 61" descr="Man with solid fill">
            <a:extLst>
              <a:ext uri="{FF2B5EF4-FFF2-40B4-BE49-F238E27FC236}">
                <a16:creationId xmlns:a16="http://schemas.microsoft.com/office/drawing/2014/main" id="{FC0B89D8-7BFB-46DE-9A5E-425014DDFFF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16578" y="3074699"/>
            <a:ext cx="486030" cy="486030"/>
          </a:xfrm>
          <a:prstGeom prst="rect">
            <a:avLst/>
          </a:prstGeom>
        </p:spPr>
      </p:pic>
      <p:pic>
        <p:nvPicPr>
          <p:cNvPr id="63" name="Graphic 62" descr="Man with solid fill">
            <a:extLst>
              <a:ext uri="{FF2B5EF4-FFF2-40B4-BE49-F238E27FC236}">
                <a16:creationId xmlns:a16="http://schemas.microsoft.com/office/drawing/2014/main" id="{2E104DD2-FFCB-472B-9C78-F45764A2F21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208624" y="4149082"/>
            <a:ext cx="486030" cy="486030"/>
          </a:xfrm>
          <a:prstGeom prst="rect">
            <a:avLst/>
          </a:prstGeom>
        </p:spPr>
      </p:pic>
      <p:pic>
        <p:nvPicPr>
          <p:cNvPr id="64" name="Graphic 63" descr="Man with solid fill">
            <a:extLst>
              <a:ext uri="{FF2B5EF4-FFF2-40B4-BE49-F238E27FC236}">
                <a16:creationId xmlns:a16="http://schemas.microsoft.com/office/drawing/2014/main" id="{DF215385-3327-4F6C-929A-C0687CC46E7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53010" y="3620106"/>
            <a:ext cx="486030" cy="486030"/>
          </a:xfrm>
          <a:prstGeom prst="rect">
            <a:avLst/>
          </a:prstGeom>
        </p:spPr>
      </p:pic>
      <p:pic>
        <p:nvPicPr>
          <p:cNvPr id="65" name="Graphic 64" descr="Man with solid fill">
            <a:extLst>
              <a:ext uri="{FF2B5EF4-FFF2-40B4-BE49-F238E27FC236}">
                <a16:creationId xmlns:a16="http://schemas.microsoft.com/office/drawing/2014/main" id="{EA013EAB-016C-4F3C-ACA1-7CB551524CB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921557" y="2535739"/>
            <a:ext cx="486030" cy="486030"/>
          </a:xfrm>
          <a:prstGeom prst="rect">
            <a:avLst/>
          </a:prstGeom>
        </p:spPr>
      </p:pic>
      <p:pic>
        <p:nvPicPr>
          <p:cNvPr id="66" name="Graphic 65" descr="Man with solid fill">
            <a:extLst>
              <a:ext uri="{FF2B5EF4-FFF2-40B4-BE49-F238E27FC236}">
                <a16:creationId xmlns:a16="http://schemas.microsoft.com/office/drawing/2014/main" id="{CCBCA9E2-F15D-4E66-AF7F-0382B1BCC1F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222824" y="2535739"/>
            <a:ext cx="486030" cy="486030"/>
          </a:xfrm>
          <a:prstGeom prst="rect">
            <a:avLst/>
          </a:prstGeom>
        </p:spPr>
      </p:pic>
      <p:pic>
        <p:nvPicPr>
          <p:cNvPr id="67" name="Graphic 66" descr="Man with solid fill">
            <a:extLst>
              <a:ext uri="{FF2B5EF4-FFF2-40B4-BE49-F238E27FC236}">
                <a16:creationId xmlns:a16="http://schemas.microsoft.com/office/drawing/2014/main" id="{864B8D8A-7213-4193-831E-7C2D31062C5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216578" y="3628364"/>
            <a:ext cx="486030" cy="486030"/>
          </a:xfrm>
          <a:prstGeom prst="rect">
            <a:avLst/>
          </a:prstGeom>
        </p:spPr>
      </p:pic>
      <p:pic>
        <p:nvPicPr>
          <p:cNvPr id="68" name="Graphic 67" descr="Man with solid fill">
            <a:extLst>
              <a:ext uri="{FF2B5EF4-FFF2-40B4-BE49-F238E27FC236}">
                <a16:creationId xmlns:a16="http://schemas.microsoft.com/office/drawing/2014/main" id="{34C16AE0-D82D-4F32-8695-04509353C09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222824" y="4692895"/>
            <a:ext cx="486030" cy="486030"/>
          </a:xfrm>
          <a:prstGeom prst="rect">
            <a:avLst/>
          </a:prstGeom>
        </p:spPr>
      </p:pic>
      <p:pic>
        <p:nvPicPr>
          <p:cNvPr id="69" name="Graphic 68" descr="Man with solid fill">
            <a:extLst>
              <a:ext uri="{FF2B5EF4-FFF2-40B4-BE49-F238E27FC236}">
                <a16:creationId xmlns:a16="http://schemas.microsoft.com/office/drawing/2014/main" id="{EFAC55E5-5409-44B7-8B04-6D65500DC78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53010" y="4157040"/>
            <a:ext cx="486030" cy="486030"/>
          </a:xfrm>
          <a:prstGeom prst="rect">
            <a:avLst/>
          </a:prstGeom>
        </p:spPr>
      </p:pic>
      <p:pic>
        <p:nvPicPr>
          <p:cNvPr id="70" name="Graphic 69" descr="Man with solid fill">
            <a:extLst>
              <a:ext uri="{FF2B5EF4-FFF2-40B4-BE49-F238E27FC236}">
                <a16:creationId xmlns:a16="http://schemas.microsoft.com/office/drawing/2014/main" id="{1D30A31C-656C-488E-9772-4BF73FCACC0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934054" y="3081742"/>
            <a:ext cx="486030" cy="486030"/>
          </a:xfrm>
          <a:prstGeom prst="rect">
            <a:avLst/>
          </a:prstGeom>
        </p:spPr>
      </p:pic>
      <p:pic>
        <p:nvPicPr>
          <p:cNvPr id="71" name="Graphic 70" descr="Man with solid fill">
            <a:extLst>
              <a:ext uri="{FF2B5EF4-FFF2-40B4-BE49-F238E27FC236}">
                <a16:creationId xmlns:a16="http://schemas.microsoft.com/office/drawing/2014/main" id="{7CA6EF38-88DC-48DB-9F3F-76B455CD78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507333" y="4689286"/>
            <a:ext cx="486030" cy="486030"/>
          </a:xfrm>
          <a:prstGeom prst="rect">
            <a:avLst/>
          </a:prstGeom>
        </p:spPr>
      </p:pic>
      <p:pic>
        <p:nvPicPr>
          <p:cNvPr id="72" name="Graphic 71" descr="Man with solid fill">
            <a:extLst>
              <a:ext uri="{FF2B5EF4-FFF2-40B4-BE49-F238E27FC236}">
                <a16:creationId xmlns:a16="http://schemas.microsoft.com/office/drawing/2014/main" id="{E0A96CEE-0452-4925-839C-F5CAABD1A4B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774981" y="3080187"/>
            <a:ext cx="486030" cy="486030"/>
          </a:xfrm>
          <a:prstGeom prst="rect">
            <a:avLst/>
          </a:prstGeom>
        </p:spPr>
      </p:pic>
      <p:pic>
        <p:nvPicPr>
          <p:cNvPr id="73" name="Graphic 72" descr="Man with solid fill">
            <a:extLst>
              <a:ext uri="{FF2B5EF4-FFF2-40B4-BE49-F238E27FC236}">
                <a16:creationId xmlns:a16="http://schemas.microsoft.com/office/drawing/2014/main" id="{81C2DD6C-F674-430C-9313-A001C9F69E1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67027" y="4154570"/>
            <a:ext cx="486030" cy="486030"/>
          </a:xfrm>
          <a:prstGeom prst="rect">
            <a:avLst/>
          </a:prstGeom>
        </p:spPr>
      </p:pic>
      <p:pic>
        <p:nvPicPr>
          <p:cNvPr id="74" name="Graphic 73" descr="Man with solid fill">
            <a:extLst>
              <a:ext uri="{FF2B5EF4-FFF2-40B4-BE49-F238E27FC236}">
                <a16:creationId xmlns:a16="http://schemas.microsoft.com/office/drawing/2014/main" id="{10A2E2D8-CB39-4E2C-AAD2-A937B55F714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511413" y="3625594"/>
            <a:ext cx="486030" cy="486030"/>
          </a:xfrm>
          <a:prstGeom prst="rect">
            <a:avLst/>
          </a:prstGeom>
        </p:spPr>
      </p:pic>
      <p:pic>
        <p:nvPicPr>
          <p:cNvPr id="75" name="Graphic 74" descr="Man with solid fill">
            <a:extLst>
              <a:ext uri="{FF2B5EF4-FFF2-40B4-BE49-F238E27FC236}">
                <a16:creationId xmlns:a16="http://schemas.microsoft.com/office/drawing/2014/main" id="{30777BA9-8DF9-4F2F-8447-57D46B43249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479960" y="2541227"/>
            <a:ext cx="486030" cy="486030"/>
          </a:xfrm>
          <a:prstGeom prst="rect">
            <a:avLst/>
          </a:prstGeom>
        </p:spPr>
      </p:pic>
      <p:pic>
        <p:nvPicPr>
          <p:cNvPr id="76" name="Graphic 75" descr="Man with solid fill">
            <a:extLst>
              <a:ext uri="{FF2B5EF4-FFF2-40B4-BE49-F238E27FC236}">
                <a16:creationId xmlns:a16="http://schemas.microsoft.com/office/drawing/2014/main" id="{EAFABFB0-FF4B-440B-B17E-D2B19F80250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781227" y="2541227"/>
            <a:ext cx="486030" cy="486030"/>
          </a:xfrm>
          <a:prstGeom prst="rect">
            <a:avLst/>
          </a:prstGeom>
        </p:spPr>
      </p:pic>
      <p:pic>
        <p:nvPicPr>
          <p:cNvPr id="77" name="Graphic 76" descr="Man with solid fill">
            <a:extLst>
              <a:ext uri="{FF2B5EF4-FFF2-40B4-BE49-F238E27FC236}">
                <a16:creationId xmlns:a16="http://schemas.microsoft.com/office/drawing/2014/main" id="{BFEF6C89-65EA-497B-8DE5-9417D20E1BC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74981" y="3633852"/>
            <a:ext cx="486030" cy="486030"/>
          </a:xfrm>
          <a:prstGeom prst="rect">
            <a:avLst/>
          </a:prstGeom>
        </p:spPr>
      </p:pic>
      <p:pic>
        <p:nvPicPr>
          <p:cNvPr id="78" name="Graphic 77" descr="Man with solid fill">
            <a:extLst>
              <a:ext uri="{FF2B5EF4-FFF2-40B4-BE49-F238E27FC236}">
                <a16:creationId xmlns:a16="http://schemas.microsoft.com/office/drawing/2014/main" id="{9EC3F8F7-9F6A-4C45-A90E-0356E85E150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81227" y="4698383"/>
            <a:ext cx="486030" cy="486030"/>
          </a:xfrm>
          <a:prstGeom prst="rect">
            <a:avLst/>
          </a:prstGeom>
        </p:spPr>
      </p:pic>
      <p:pic>
        <p:nvPicPr>
          <p:cNvPr id="79" name="Graphic 78" descr="Man with solid fill">
            <a:extLst>
              <a:ext uri="{FF2B5EF4-FFF2-40B4-BE49-F238E27FC236}">
                <a16:creationId xmlns:a16="http://schemas.microsoft.com/office/drawing/2014/main" id="{1EEB5F82-B630-4028-9C9D-AD34522A91F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511413" y="4162528"/>
            <a:ext cx="486030" cy="486030"/>
          </a:xfrm>
          <a:prstGeom prst="rect">
            <a:avLst/>
          </a:prstGeom>
        </p:spPr>
      </p:pic>
      <p:pic>
        <p:nvPicPr>
          <p:cNvPr id="80" name="Graphic 79" descr="Man with solid fill">
            <a:extLst>
              <a:ext uri="{FF2B5EF4-FFF2-40B4-BE49-F238E27FC236}">
                <a16:creationId xmlns:a16="http://schemas.microsoft.com/office/drawing/2014/main" id="{67237FD1-CD31-4F03-B651-89E7DA5990E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492457" y="3087230"/>
            <a:ext cx="486030" cy="486030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002345AE-F2B6-45FC-9E3E-437234E92059}"/>
              </a:ext>
            </a:extLst>
          </p:cNvPr>
          <p:cNvSpPr/>
          <p:nvPr/>
        </p:nvSpPr>
        <p:spPr>
          <a:xfrm>
            <a:off x="3364002" y="3853365"/>
            <a:ext cx="19271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21.8%</a:t>
            </a:r>
          </a:p>
        </p:txBody>
      </p:sp>
    </p:spTree>
    <p:extLst>
      <p:ext uri="{BB962C8B-B14F-4D97-AF65-F5344CB8AC3E}">
        <p14:creationId xmlns:p14="http://schemas.microsoft.com/office/powerpoint/2010/main" val="2977735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5" name="Rectangle 18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20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B42C7B-E070-4604-9B37-4B892EEAE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05" y="961893"/>
            <a:ext cx="3549904" cy="55686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 dirty="0">
                <a:solidFill>
                  <a:srgbClr val="FFFFFF"/>
                </a:solidFill>
              </a:rPr>
              <a:t>Top Overall Needs </a:t>
            </a:r>
            <a:r>
              <a:rPr lang="en-US" sz="3600" i="1" dirty="0">
                <a:solidFill>
                  <a:srgbClr val="6562AC"/>
                </a:solidFill>
              </a:rPr>
              <a:t>Community Survey Results</a:t>
            </a: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1400" dirty="0">
                <a:solidFill>
                  <a:srgbClr val="FFFFFF"/>
                </a:solidFill>
              </a:rPr>
              <a:t>* ranked by % that stated “much more focus needed”</a:t>
            </a: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81E7368-B34F-4B8E-9863-14D53AEBF8C9}"/>
              </a:ext>
            </a:extLst>
          </p:cNvPr>
          <p:cNvSpPr txBox="1">
            <a:spLocks/>
          </p:cNvSpPr>
          <p:nvPr/>
        </p:nvSpPr>
        <p:spPr>
          <a:xfrm>
            <a:off x="4643746" y="475891"/>
            <a:ext cx="7797800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/>
              <a:t>Substance Use </a:t>
            </a:r>
            <a:r>
              <a:rPr lang="en-US" sz="2200">
                <a:solidFill>
                  <a:srgbClr val="4993CF"/>
                </a:solidFill>
              </a:rPr>
              <a:t>treatment and rehabilitation</a:t>
            </a:r>
            <a:r>
              <a:rPr lang="en-US" sz="2200"/>
              <a:t>, such as detox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/>
              <a:t>Affordable </a:t>
            </a:r>
            <a:r>
              <a:rPr lang="en-US" sz="2200">
                <a:solidFill>
                  <a:srgbClr val="4993CF"/>
                </a:solidFill>
              </a:rPr>
              <a:t>Housing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/>
              <a:t>Affordable, quality </a:t>
            </a:r>
            <a:r>
              <a:rPr lang="en-US" sz="2200">
                <a:solidFill>
                  <a:srgbClr val="4993CF"/>
                </a:solidFill>
              </a:rPr>
              <a:t>childcare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>
                <a:solidFill>
                  <a:srgbClr val="4993CF"/>
                </a:solidFill>
              </a:rPr>
              <a:t>Case workers/navigators </a:t>
            </a:r>
            <a:r>
              <a:rPr lang="en-US" sz="2200"/>
              <a:t>for people with mental health/substance use challenges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>
                <a:solidFill>
                  <a:srgbClr val="4993CF"/>
                </a:solidFill>
              </a:rPr>
              <a:t>Counseling</a:t>
            </a:r>
            <a:r>
              <a:rPr lang="en-US" sz="2200"/>
              <a:t> services for mental health challenges for adolescents/</a:t>
            </a:r>
            <a:r>
              <a:rPr lang="en-US" sz="2200">
                <a:solidFill>
                  <a:srgbClr val="4993CF"/>
                </a:solidFill>
              </a:rPr>
              <a:t>children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>
                <a:solidFill>
                  <a:srgbClr val="4993CF"/>
                </a:solidFill>
              </a:rPr>
              <a:t>Substance use education</a:t>
            </a:r>
            <a:r>
              <a:rPr lang="en-US" sz="2200"/>
              <a:t>, prevention, early intervention services or adolescents/children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>
                <a:solidFill>
                  <a:srgbClr val="4993CF"/>
                </a:solidFill>
              </a:rPr>
              <a:t>Counseling</a:t>
            </a:r>
            <a:r>
              <a:rPr lang="en-US" sz="2200"/>
              <a:t> services for mental health issues for </a:t>
            </a:r>
            <a:r>
              <a:rPr lang="en-US" sz="2200">
                <a:solidFill>
                  <a:srgbClr val="4993CF"/>
                </a:solidFill>
              </a:rPr>
              <a:t>adults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>
                <a:solidFill>
                  <a:srgbClr val="4993CF"/>
                </a:solidFill>
              </a:rPr>
              <a:t>Healthcare</a:t>
            </a:r>
            <a:r>
              <a:rPr lang="en-US" sz="2200"/>
              <a:t> services for people experiencing  </a:t>
            </a:r>
            <a:r>
              <a:rPr lang="en-US" sz="2200">
                <a:solidFill>
                  <a:srgbClr val="4993CF"/>
                </a:solidFill>
              </a:rPr>
              <a:t>homelessness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>
                <a:solidFill>
                  <a:srgbClr val="4993CF"/>
                </a:solidFill>
              </a:rPr>
              <a:t>Urgent care </a:t>
            </a:r>
            <a:r>
              <a:rPr lang="en-US" sz="2200"/>
              <a:t>services</a:t>
            </a:r>
          </a:p>
          <a:p>
            <a:pPr marL="62865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200">
                <a:solidFill>
                  <a:srgbClr val="4993CF"/>
                </a:solidFill>
              </a:rPr>
              <a:t>Social services </a:t>
            </a:r>
            <a:r>
              <a:rPr lang="en-US" sz="2200"/>
              <a:t>(other than healthcare) for people experiencing </a:t>
            </a:r>
            <a:r>
              <a:rPr lang="en-US" sz="2200">
                <a:solidFill>
                  <a:srgbClr val="4993CF"/>
                </a:solidFill>
              </a:rPr>
              <a:t>homelessness</a:t>
            </a:r>
            <a:endParaRPr lang="en-US" sz="2200" dirty="0">
              <a:solidFill>
                <a:srgbClr val="4993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937A8-8F4D-4942-A8B7-B25CFE34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180" y="38369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6562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Needs Top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F2871-113D-4D30-B68D-85CA7B3B6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29384"/>
            <a:ext cx="10515599" cy="4251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 to Affordable Housing</a:t>
            </a:r>
            <a:r>
              <a:rPr lang="en-US" sz="2200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 limited supply of affordable housing options and limited assistance provision is not meeting the current need.</a:t>
            </a:r>
          </a:p>
          <a:p>
            <a:pPr marL="0" indent="0">
              <a:buNone/>
            </a:pPr>
            <a:endParaRPr lang="en-US" sz="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“Housing is a major problem - is there a middle class here? You can either afford a house or apartment here or you're out of luck.”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“Housing is a tremendous barrier in our town and can lead to unsafe living conditions for families”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Homelessness: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There are unique needs for the homeless population.</a:t>
            </a:r>
          </a:p>
          <a:p>
            <a:pPr marL="457200" lvl="1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“I would like to see a plan - not just "shelters" as band aid solutions. Services that work together”</a:t>
            </a:r>
          </a:p>
          <a:p>
            <a:pPr marL="457200" lvl="1" indent="0">
              <a:buNone/>
            </a:pPr>
            <a:endParaRPr lang="en-US" sz="400" b="1" i="1" dirty="0">
              <a:solidFill>
                <a:srgbClr val="4993C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Transportation</a:t>
            </a:r>
            <a:r>
              <a:rPr lang="en-US" sz="2800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Options are limited and can be difficult to access. </a:t>
            </a:r>
          </a:p>
          <a:p>
            <a:pPr marL="457200" lvl="1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“Transportation to get to doctors’ appointments and other places can be hard. I have a friend who is struggling with mental health and substance use issues and complains she doesn’t have money to get to a dentist appointment.”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67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937A8-8F4D-4942-A8B7-B25CFE34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57" y="35624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6562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Needs Top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F2871-113D-4D30-B68D-85CA7B3B6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29384"/>
            <a:ext cx="10515599" cy="4251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Behavioral Health Services</a:t>
            </a:r>
            <a:r>
              <a:rPr lang="en-US" sz="3000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There is a continuing, growing need for services designed to address behavioral health and substance use issues. </a:t>
            </a:r>
          </a:p>
          <a:p>
            <a:pPr marL="457200" lvl="1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“A detox center would relieve the pressure on the hospital ER”</a:t>
            </a:r>
          </a:p>
          <a:p>
            <a:pPr marL="457200" lvl="1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“Getting people seen quicker so it's not just a crisis response”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1800" dirty="0">
              <a:solidFill>
                <a:srgbClr val="4993C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Health Services</a:t>
            </a:r>
            <a:r>
              <a:rPr lang="en-US" sz="3000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Long wait times and geographical challenges make accessing current services difficult.</a:t>
            </a:r>
          </a:p>
          <a:p>
            <a:pPr marL="457200" lvl="1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“Urgent care center would be beneficial for many and free up our Emergency Dept”</a:t>
            </a:r>
          </a:p>
          <a:p>
            <a:pPr marL="457200" lvl="1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“Care coordination is challenging for Ketchikan especially for those who seek care outside of the community (in other parts of AK or in lower 48)”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64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7D0DBC-8FED-4500-B132-7D05EFA3A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929384"/>
            <a:ext cx="10515600" cy="4251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Covid-19 Impact on Employment: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Lack of Tourism is negatively impacting current employment opportunities, which will likely lead to long term impacts within various social determinants of health. </a:t>
            </a:r>
          </a:p>
          <a:p>
            <a:pPr marL="0" indent="0">
              <a:buNone/>
            </a:pPr>
            <a:r>
              <a:rPr lang="en-US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</a:t>
            </a: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Our current economy is very narrow. Youth have limited opportunities to gain experience and opportunities in sectors outside tourism, fishing, construction, sales.”</a:t>
            </a:r>
            <a:endParaRPr lang="en-US" sz="2200" dirty="0">
              <a:solidFill>
                <a:srgbClr val="4993C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000" b="1" dirty="0">
              <a:solidFill>
                <a:srgbClr val="60B7B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60B7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Education &amp; Youth Services: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Low priority of education and thus a low graduation rate. A need was identified to increase activities and opportunities for youth. </a:t>
            </a:r>
          </a:p>
          <a:p>
            <a:pPr marL="0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think a lot of youth have nowhere to go, nothing to do if they are not in sports.”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“Affordability or activities with transportation options to those activities for underprivileged youth.” 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i="1" dirty="0">
                <a:solidFill>
                  <a:srgbClr val="4993C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“Transportation to get to doctors’ appointments and other places can be hard. I have a friend who is struggling with mental health and substance use issues and complains she doesn’t have money to get to a dentist appointment.”</a:t>
            </a:r>
            <a:endParaRPr lang="en-US" sz="1800" dirty="0">
              <a:solidFill>
                <a:srgbClr val="4993C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254A480-C716-4150-B5F3-14A9D04B863D}"/>
              </a:ext>
            </a:extLst>
          </p:cNvPr>
          <p:cNvSpPr txBox="1">
            <a:spLocks/>
          </p:cNvSpPr>
          <p:nvPr/>
        </p:nvSpPr>
        <p:spPr>
          <a:xfrm>
            <a:off x="705034" y="38377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6562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Needs Top Themes</a:t>
            </a:r>
          </a:p>
        </p:txBody>
      </p:sp>
    </p:spTree>
    <p:extLst>
      <p:ext uri="{BB962C8B-B14F-4D97-AF65-F5344CB8AC3E}">
        <p14:creationId xmlns:p14="http://schemas.microsoft.com/office/powerpoint/2010/main" val="3281952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B80563-E624-4CA2-A485-FBE1CFA10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600">
                <a:solidFill>
                  <a:schemeClr val="bg1"/>
                </a:solidFill>
              </a:rPr>
              <a:t>Access Audit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F5ADDD-EF77-4F1B-8466-DB6EBA2DD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332137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0719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rgbClr val="60B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5CC68-B5C8-4D1C-AD5F-509BD770B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656" y="486684"/>
            <a:ext cx="10909640" cy="1510301"/>
          </a:xfrm>
        </p:spPr>
        <p:txBody>
          <a:bodyPr anchor="ctr">
            <a:noAutofit/>
          </a:bodyPr>
          <a:lstStyle/>
          <a:p>
            <a:pPr algn="ctr"/>
            <a:r>
              <a:rPr lang="en-US" sz="7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KWC Prioritization</a:t>
            </a:r>
          </a:p>
        </p:txBody>
      </p:sp>
      <p:sp>
        <p:nvSpPr>
          <p:cNvPr id="13" name="Rectangle 7" hidden="1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A1C6DAE-B143-4AE3-9027-AD438AFAA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61" y="2768853"/>
            <a:ext cx="29946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Primary Priorities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D1375C-06C8-4410-BAC2-FD02ED049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0894429"/>
              </p:ext>
            </p:extLst>
          </p:nvPr>
        </p:nvGraphicFramePr>
        <p:xfrm>
          <a:off x="221202" y="3151998"/>
          <a:ext cx="5563962" cy="364490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854654">
                  <a:extLst>
                    <a:ext uri="{9D8B030D-6E8A-4147-A177-3AD203B41FA5}">
                      <a16:colId xmlns:a16="http://schemas.microsoft.com/office/drawing/2014/main" val="1746034857"/>
                    </a:ext>
                  </a:extLst>
                </a:gridCol>
                <a:gridCol w="1854654">
                  <a:extLst>
                    <a:ext uri="{9D8B030D-6E8A-4147-A177-3AD203B41FA5}">
                      <a16:colId xmlns:a16="http://schemas.microsoft.com/office/drawing/2014/main" val="3118612298"/>
                    </a:ext>
                  </a:extLst>
                </a:gridCol>
                <a:gridCol w="1854654">
                  <a:extLst>
                    <a:ext uri="{9D8B030D-6E8A-4147-A177-3AD203B41FA5}">
                      <a16:colId xmlns:a16="http://schemas.microsoft.com/office/drawing/2014/main" val="47622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Need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Role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Initiative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742501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Establishing caseworkers or "navigators" for people with behavioral health service needs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Lead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Ketchikan123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349951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Increasing suicide prevention awareness campaigns and activities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Lead &amp; partner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Behavioral Health Task Force campaigns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79997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Increasing access to drug and other substance abuse education, prevention, and early intervention services for adolescents / children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Lead &amp; partner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PIERS education campaigns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7650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Increasing access to drug and other substance abuse education, prevention, and early intervention services for adults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Lead &amp; partner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PIERS education campaigns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917013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Increasing recreational activities for youth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Lead &amp; Partner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Ketchikan Youth Alliance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52595202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0B656133-CC65-44E8-A2A8-F3CC40DAE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6366" y="2810144"/>
            <a:ext cx="178168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Secondary Priorities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378F20E-3742-4810-87BA-C3B956D56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5422449"/>
              </p:ext>
            </p:extLst>
          </p:nvPr>
        </p:nvGraphicFramePr>
        <p:xfrm>
          <a:off x="6113018" y="3134239"/>
          <a:ext cx="5943599" cy="302686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998115">
                  <a:extLst>
                    <a:ext uri="{9D8B030D-6E8A-4147-A177-3AD203B41FA5}">
                      <a16:colId xmlns:a16="http://schemas.microsoft.com/office/drawing/2014/main" val="3978721075"/>
                    </a:ext>
                  </a:extLst>
                </a:gridCol>
                <a:gridCol w="1941026">
                  <a:extLst>
                    <a:ext uri="{9D8B030D-6E8A-4147-A177-3AD203B41FA5}">
                      <a16:colId xmlns:a16="http://schemas.microsoft.com/office/drawing/2014/main" val="3691729653"/>
                    </a:ext>
                  </a:extLst>
                </a:gridCol>
                <a:gridCol w="2004458">
                  <a:extLst>
                    <a:ext uri="{9D8B030D-6E8A-4147-A177-3AD203B41FA5}">
                      <a16:colId xmlns:a16="http://schemas.microsoft.com/office/drawing/2014/main" val="587546721"/>
                    </a:ext>
                  </a:extLst>
                </a:gridCol>
              </a:tblGrid>
              <a:tr h="208086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Need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Role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Task Force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280176508"/>
                  </a:ext>
                </a:extLst>
              </a:tr>
              <a:tr h="40568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Establishing a detox facility in the community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Advocate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PIERS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833257112"/>
                  </a:ext>
                </a:extLst>
              </a:tr>
              <a:tr h="603275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Expanding drug and other substance abuse treatment and rehabilitation programs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Advocate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PIERS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09325912"/>
                  </a:ext>
                </a:extLst>
              </a:tr>
              <a:tr h="800868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Increasing access to counseling services for mental health issues such as depression, anxiety, and others for adults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Partner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Behavioral Health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363561567"/>
                  </a:ext>
                </a:extLst>
              </a:tr>
              <a:tr h="603275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Improving emergency mental health services, such as a crisis intervention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Advocate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Behavioral Health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664204478"/>
                  </a:ext>
                </a:extLst>
              </a:tr>
              <a:tr h="40568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Expanding access to sources for affordable, nutritious food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>
                          <a:effectLst/>
                        </a:rPr>
                        <a:t>Lead &amp; Partner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effectLst/>
                        </a:rPr>
                        <a:t>Building a Healthy Community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603193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617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D35DE-C8A2-4898-9BB0-D5F34F31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53" y="1337599"/>
            <a:ext cx="11372294" cy="33924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562AC"/>
                </a:solidFill>
              </a:rPr>
              <a:t>Questions</a:t>
            </a:r>
            <a:r>
              <a:rPr lang="en-US" dirty="0"/>
              <a:t/>
            </a:r>
            <a:br>
              <a:rPr lang="en-US" dirty="0"/>
            </a:br>
            <a:endParaRPr lang="en-US" sz="4000" dirty="0">
              <a:solidFill>
                <a:srgbClr val="60B7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99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6D43C-ECBA-49D4-B1F0-1BB6239B5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553" y="1537479"/>
            <a:ext cx="5724056" cy="3392424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sz="4500" dirty="0"/>
              <a:t>Romanda Simpson</a:t>
            </a:r>
            <a:br>
              <a:rPr lang="en-US" sz="4500" dirty="0"/>
            </a:br>
            <a:r>
              <a:rPr lang="en-US" sz="4500" dirty="0">
                <a:hlinkClick r:id="rId2"/>
              </a:rPr>
              <a:t>romanda@ktnkwc.org</a:t>
            </a:r>
            <a:r>
              <a:rPr lang="en-US" sz="4500" dirty="0"/>
              <a:t/>
            </a:r>
            <a:br>
              <a:rPr lang="en-US" sz="4500" dirty="0"/>
            </a:br>
            <a:r>
              <a:rPr lang="en-US" sz="4500" dirty="0"/>
              <a:t>907-225-9355 </a:t>
            </a:r>
            <a:r>
              <a:rPr lang="en-US" sz="4500" dirty="0" err="1"/>
              <a:t>ext</a:t>
            </a:r>
            <a:r>
              <a:rPr lang="en-US" sz="4500" dirty="0"/>
              <a:t> 6</a:t>
            </a:r>
          </a:p>
        </p:txBody>
      </p:sp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9D9943FA-5E52-46B6-8F8C-402827B31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04" y="2089748"/>
            <a:ext cx="2397699" cy="23816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764B22-6104-4A95-953A-27E796D6C5B2}"/>
              </a:ext>
            </a:extLst>
          </p:cNvPr>
          <p:cNvSpPr/>
          <p:nvPr/>
        </p:nvSpPr>
        <p:spPr>
          <a:xfrm>
            <a:off x="3130553" y="290984"/>
            <a:ext cx="5235371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B5D86-C470-4BC5-8E0A-847BBC90806D}"/>
              </a:ext>
            </a:extLst>
          </p:cNvPr>
          <p:cNvSpPr txBox="1"/>
          <p:nvPr/>
        </p:nvSpPr>
        <p:spPr>
          <a:xfrm>
            <a:off x="3969798" y="5482172"/>
            <a:ext cx="425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full CHNA report go to </a:t>
            </a:r>
            <a:r>
              <a:rPr lang="en-US" dirty="0">
                <a:hlinkClick r:id="rId4"/>
              </a:rPr>
              <a:t>www.ktnkwc.org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217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Custom 1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60B7B4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2384</Words>
  <Application>Microsoft Office PowerPoint</Application>
  <PresentationFormat>Widescreen</PresentationFormat>
  <Paragraphs>345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Calisto MT</vt:lpstr>
      <vt:lpstr>MS Mincho</vt:lpstr>
      <vt:lpstr>Symbol</vt:lpstr>
      <vt:lpstr>Times New Roman</vt:lpstr>
      <vt:lpstr>SketchyVTI</vt:lpstr>
      <vt:lpstr>Community Health Needs Assessment 2020</vt:lpstr>
      <vt:lpstr>The Assessment</vt:lpstr>
      <vt:lpstr>Methodology</vt:lpstr>
      <vt:lpstr>Demographics</vt:lpstr>
      <vt:lpstr>Key Insights - Poverty</vt:lpstr>
      <vt:lpstr>Key Insights - Housing</vt:lpstr>
      <vt:lpstr>Key Insights – Access &amp; Utilization</vt:lpstr>
      <vt:lpstr>Key Insights – Prevention</vt:lpstr>
      <vt:lpstr>Key Insights - Causes of Death</vt:lpstr>
      <vt:lpstr>Key Insights - Alcohol</vt:lpstr>
      <vt:lpstr>Key Insights - Detox Center</vt:lpstr>
      <vt:lpstr>Key Insights – Youth &amp; Substances</vt:lpstr>
      <vt:lpstr>Key Insights – Youth &amp; Substances</vt:lpstr>
      <vt:lpstr>Youth Drug Use Prevention Education</vt:lpstr>
      <vt:lpstr>Key Insights – Youth Mental Health</vt:lpstr>
      <vt:lpstr>Top Overall Needs Community Survey Results * ranked by % that stated “much more focus needed” </vt:lpstr>
      <vt:lpstr>Community Needs Top Themes</vt:lpstr>
      <vt:lpstr>Community Needs Top Themes</vt:lpstr>
      <vt:lpstr>PowerPoint Presentation</vt:lpstr>
      <vt:lpstr>Access Audit</vt:lpstr>
      <vt:lpstr>KWC Prioritization</vt:lpstr>
      <vt:lpstr>Questions </vt:lpstr>
      <vt:lpstr>Romanda Simpson romanda@ktnkwc.org 907-225-9355 ext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Health Needs Assessment 2020</dc:title>
  <dc:creator>Romanda Simpson</dc:creator>
  <cp:lastModifiedBy>Eric Stone</cp:lastModifiedBy>
  <cp:revision>2</cp:revision>
  <cp:lastPrinted>2021-02-11T22:08:30Z</cp:lastPrinted>
  <dcterms:created xsi:type="dcterms:W3CDTF">2021-02-10T21:48:04Z</dcterms:created>
  <dcterms:modified xsi:type="dcterms:W3CDTF">2021-03-04T21:47:51Z</dcterms:modified>
</cp:coreProperties>
</file>